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Helvetica World" charset="1" panose="020B0500040000020004"/>
      <p:regular r:id="rId28"/>
    </p:embeddedFont>
    <p:embeddedFont>
      <p:font typeface="Helvetica World Bold" charset="1" panose="020B0800040000020004"/>
      <p:regular r:id="rId29"/>
    </p:embeddedFont>
    <p:embeddedFont>
      <p:font typeface="Open Sans Bold" charset="1" panose="020B0806030504020204"/>
      <p:regular r:id="rId30"/>
    </p:embeddedFont>
    <p:embeddedFont>
      <p:font typeface="Open Sans" charset="1" panose="020B0606030504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2358"/>
            <a:ext cx="17773650" cy="9815008"/>
            <a:chOff x="0" y="0"/>
            <a:chExt cx="2753603" cy="1520602"/>
          </a:xfrm>
        </p:grpSpPr>
        <p:sp>
          <p:nvSpPr>
            <p:cNvPr name="Freeform 3" id="3"/>
            <p:cNvSpPr/>
            <p:nvPr/>
          </p:nvSpPr>
          <p:spPr>
            <a:xfrm flipH="false" flipV="false" rot="0">
              <a:off x="0" y="0"/>
              <a:ext cx="2753603" cy="1520602"/>
            </a:xfrm>
            <a:custGeom>
              <a:avLst/>
              <a:gdLst/>
              <a:ahLst/>
              <a:cxnLst/>
              <a:rect r="r" b="b" t="t" l="l"/>
              <a:pathLst>
                <a:path h="1520602" w="2753603">
                  <a:moveTo>
                    <a:pt x="0" y="0"/>
                  </a:moveTo>
                  <a:lnTo>
                    <a:pt x="2753603" y="0"/>
                  </a:lnTo>
                  <a:lnTo>
                    <a:pt x="2753603" y="1520602"/>
                  </a:lnTo>
                  <a:lnTo>
                    <a:pt x="0" y="1520602"/>
                  </a:lnTo>
                  <a:close/>
                </a:path>
              </a:pathLst>
            </a:custGeom>
            <a:blipFill>
              <a:blip r:embed="rId2"/>
              <a:stretch>
                <a:fillRect l="-631" t="0" r="-10368" b="0"/>
              </a:stretch>
            </a:blipFill>
          </p:spPr>
        </p:sp>
      </p:grpSp>
      <p:sp>
        <p:nvSpPr>
          <p:cNvPr name="AutoShape 4" id="4"/>
          <p:cNvSpPr/>
          <p:nvPr/>
        </p:nvSpPr>
        <p:spPr>
          <a:xfrm>
            <a:off x="10117278" y="5129213"/>
            <a:ext cx="8170722"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8644982" y="2953809"/>
            <a:ext cx="10040128" cy="4350806"/>
          </a:xfrm>
          <a:custGeom>
            <a:avLst/>
            <a:gdLst/>
            <a:ahLst/>
            <a:cxnLst/>
            <a:rect r="r" b="b" t="t" l="l"/>
            <a:pathLst>
              <a:path h="4350806" w="10040128">
                <a:moveTo>
                  <a:pt x="0" y="0"/>
                </a:moveTo>
                <a:lnTo>
                  <a:pt x="10040128" y="0"/>
                </a:lnTo>
                <a:lnTo>
                  <a:pt x="10040128" y="4350807"/>
                </a:lnTo>
                <a:lnTo>
                  <a:pt x="0" y="4350807"/>
                </a:lnTo>
                <a:lnTo>
                  <a:pt x="0" y="0"/>
                </a:lnTo>
                <a:close/>
              </a:path>
            </a:pathLst>
          </a:custGeom>
          <a:blipFill>
            <a:blip r:embed="rId3"/>
            <a:stretch>
              <a:fillRect l="0" t="-34821" r="0" b="-949"/>
            </a:stretch>
          </a:blipFill>
        </p:spPr>
      </p:sp>
      <p:grpSp>
        <p:nvGrpSpPr>
          <p:cNvPr name="Group 6" id="6"/>
          <p:cNvGrpSpPr/>
          <p:nvPr/>
        </p:nvGrpSpPr>
        <p:grpSpPr>
          <a:xfrm rot="0">
            <a:off x="8886825" y="2890374"/>
            <a:ext cx="9415503" cy="4102928"/>
            <a:chOff x="0" y="0"/>
            <a:chExt cx="2479803" cy="1080606"/>
          </a:xfrm>
        </p:grpSpPr>
        <p:sp>
          <p:nvSpPr>
            <p:cNvPr name="Freeform 7" id="7"/>
            <p:cNvSpPr/>
            <p:nvPr/>
          </p:nvSpPr>
          <p:spPr>
            <a:xfrm flipH="false" flipV="false" rot="0">
              <a:off x="0" y="0"/>
              <a:ext cx="2479803" cy="1080607"/>
            </a:xfrm>
            <a:custGeom>
              <a:avLst/>
              <a:gdLst/>
              <a:ahLst/>
              <a:cxnLst/>
              <a:rect r="r" b="b" t="t" l="l"/>
              <a:pathLst>
                <a:path h="1080607" w="2479803">
                  <a:moveTo>
                    <a:pt x="4111" y="0"/>
                  </a:moveTo>
                  <a:lnTo>
                    <a:pt x="2475692" y="0"/>
                  </a:lnTo>
                  <a:cubicBezTo>
                    <a:pt x="2476783" y="0"/>
                    <a:pt x="2477828" y="433"/>
                    <a:pt x="2478599" y="1204"/>
                  </a:cubicBezTo>
                  <a:cubicBezTo>
                    <a:pt x="2479370" y="1975"/>
                    <a:pt x="2479803" y="3021"/>
                    <a:pt x="2479803" y="4111"/>
                  </a:cubicBezTo>
                  <a:lnTo>
                    <a:pt x="2479803" y="1076495"/>
                  </a:lnTo>
                  <a:cubicBezTo>
                    <a:pt x="2479803" y="1077586"/>
                    <a:pt x="2479370" y="1078631"/>
                    <a:pt x="2478599" y="1079402"/>
                  </a:cubicBezTo>
                  <a:cubicBezTo>
                    <a:pt x="2477828" y="1080173"/>
                    <a:pt x="2476783" y="1080607"/>
                    <a:pt x="2475692" y="1080607"/>
                  </a:cubicBezTo>
                  <a:lnTo>
                    <a:pt x="4111" y="1080607"/>
                  </a:lnTo>
                  <a:cubicBezTo>
                    <a:pt x="3021" y="1080607"/>
                    <a:pt x="1975" y="1080173"/>
                    <a:pt x="1204" y="1079402"/>
                  </a:cubicBezTo>
                  <a:cubicBezTo>
                    <a:pt x="433" y="1078631"/>
                    <a:pt x="0" y="1077586"/>
                    <a:pt x="0" y="1076495"/>
                  </a:cubicBezTo>
                  <a:lnTo>
                    <a:pt x="0" y="4111"/>
                  </a:lnTo>
                  <a:cubicBezTo>
                    <a:pt x="0" y="3021"/>
                    <a:pt x="433" y="1975"/>
                    <a:pt x="1204" y="1204"/>
                  </a:cubicBezTo>
                  <a:cubicBezTo>
                    <a:pt x="1975" y="433"/>
                    <a:pt x="3021" y="0"/>
                    <a:pt x="4111" y="0"/>
                  </a:cubicBezTo>
                  <a:close/>
                </a:path>
              </a:pathLst>
            </a:custGeom>
            <a:solidFill>
              <a:srgbClr val="DADFDD"/>
            </a:solidFill>
          </p:spPr>
        </p:sp>
        <p:sp>
          <p:nvSpPr>
            <p:cNvPr name="TextBox 8" id="8"/>
            <p:cNvSpPr txBox="true"/>
            <p:nvPr/>
          </p:nvSpPr>
          <p:spPr>
            <a:xfrm>
              <a:off x="0" y="-38100"/>
              <a:ext cx="2479803" cy="1118706"/>
            </a:xfrm>
            <a:prstGeom prst="rect">
              <a:avLst/>
            </a:prstGeom>
          </p:spPr>
          <p:txBody>
            <a:bodyPr anchor="ctr" rtlCol="false" tIns="50800" lIns="50800" bIns="50800" rIns="50800"/>
            <a:lstStyle/>
            <a:p>
              <a:pPr algn="ctr">
                <a:lnSpc>
                  <a:spcPts val="2660"/>
                </a:lnSpc>
              </a:pPr>
            </a:p>
          </p:txBody>
        </p:sp>
      </p:grpSp>
      <p:sp>
        <p:nvSpPr>
          <p:cNvPr name="TextBox 9" id="9"/>
          <p:cNvSpPr txBox="true"/>
          <p:nvPr/>
        </p:nvSpPr>
        <p:spPr>
          <a:xfrm rot="0">
            <a:off x="12263389" y="4903737"/>
            <a:ext cx="2803313" cy="412850"/>
          </a:xfrm>
          <a:prstGeom prst="rect">
            <a:avLst/>
          </a:prstGeom>
        </p:spPr>
        <p:txBody>
          <a:bodyPr anchor="t" rtlCol="false" tIns="0" lIns="0" bIns="0" rIns="0">
            <a:spAutoFit/>
          </a:bodyPr>
          <a:lstStyle/>
          <a:p>
            <a:pPr algn="ctr">
              <a:lnSpc>
                <a:spcPts val="3494"/>
              </a:lnSpc>
            </a:pPr>
            <a:r>
              <a:rPr lang="en-US" sz="2496" spc="394">
                <a:solidFill>
                  <a:srgbClr val="000000"/>
                </a:solidFill>
                <a:latin typeface="Helvetica World"/>
                <a:ea typeface="Helvetica World"/>
                <a:cs typeface="Helvetica World"/>
                <a:sym typeface="Helvetica World"/>
              </a:rPr>
              <a:t>06/11/2025</a:t>
            </a:r>
          </a:p>
        </p:txBody>
      </p:sp>
      <p:sp>
        <p:nvSpPr>
          <p:cNvPr name="AutoShape 10" id="10"/>
          <p:cNvSpPr/>
          <p:nvPr/>
        </p:nvSpPr>
        <p:spPr>
          <a:xfrm>
            <a:off x="9144000" y="5114925"/>
            <a:ext cx="3230807" cy="0"/>
          </a:xfrm>
          <a:prstGeom prst="line">
            <a:avLst/>
          </a:prstGeom>
          <a:ln cap="flat" w="28575">
            <a:solidFill>
              <a:srgbClr val="000000"/>
            </a:solidFill>
            <a:prstDash val="solid"/>
            <a:headEnd type="none" len="sm" w="sm"/>
            <a:tailEnd type="none" len="sm" w="sm"/>
          </a:ln>
        </p:spPr>
      </p:sp>
      <p:sp>
        <p:nvSpPr>
          <p:cNvPr name="AutoShape 11" id="11"/>
          <p:cNvSpPr/>
          <p:nvPr/>
        </p:nvSpPr>
        <p:spPr>
          <a:xfrm>
            <a:off x="14872603" y="5129212"/>
            <a:ext cx="3230807" cy="0"/>
          </a:xfrm>
          <a:prstGeom prst="line">
            <a:avLst/>
          </a:prstGeom>
          <a:ln cap="flat" w="28575">
            <a:solidFill>
              <a:srgbClr val="000000"/>
            </a:solidFill>
            <a:prstDash val="solid"/>
            <a:headEnd type="none" len="sm" w="sm"/>
            <a:tailEnd type="none" len="sm" w="sm"/>
          </a:ln>
        </p:spPr>
      </p:sp>
      <p:grpSp>
        <p:nvGrpSpPr>
          <p:cNvPr name="Group 12" id="12"/>
          <p:cNvGrpSpPr/>
          <p:nvPr/>
        </p:nvGrpSpPr>
        <p:grpSpPr>
          <a:xfrm rot="0">
            <a:off x="16488007" y="-42358"/>
            <a:ext cx="1842351" cy="18423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21011" y="0"/>
                  </a:moveTo>
                  <a:lnTo>
                    <a:pt x="791789" y="0"/>
                  </a:lnTo>
                  <a:cubicBezTo>
                    <a:pt x="797361" y="0"/>
                    <a:pt x="802706" y="2214"/>
                    <a:pt x="806646" y="6154"/>
                  </a:cubicBezTo>
                  <a:cubicBezTo>
                    <a:pt x="810586" y="10094"/>
                    <a:pt x="812800" y="15439"/>
                    <a:pt x="812800" y="21011"/>
                  </a:cubicBezTo>
                  <a:lnTo>
                    <a:pt x="812800" y="791789"/>
                  </a:lnTo>
                  <a:cubicBezTo>
                    <a:pt x="812800" y="797361"/>
                    <a:pt x="810586" y="802706"/>
                    <a:pt x="806646" y="806646"/>
                  </a:cubicBezTo>
                  <a:cubicBezTo>
                    <a:pt x="802706" y="810586"/>
                    <a:pt x="797361" y="812800"/>
                    <a:pt x="791789" y="812800"/>
                  </a:cubicBezTo>
                  <a:lnTo>
                    <a:pt x="21011" y="812800"/>
                  </a:lnTo>
                  <a:cubicBezTo>
                    <a:pt x="15439" y="812800"/>
                    <a:pt x="10094" y="810586"/>
                    <a:pt x="6154" y="806646"/>
                  </a:cubicBezTo>
                  <a:cubicBezTo>
                    <a:pt x="2214" y="802706"/>
                    <a:pt x="0" y="797361"/>
                    <a:pt x="0" y="791789"/>
                  </a:cubicBezTo>
                  <a:lnTo>
                    <a:pt x="0" y="21011"/>
                  </a:lnTo>
                  <a:cubicBezTo>
                    <a:pt x="0" y="15439"/>
                    <a:pt x="2214" y="10094"/>
                    <a:pt x="6154" y="6154"/>
                  </a:cubicBezTo>
                  <a:cubicBezTo>
                    <a:pt x="10094" y="2214"/>
                    <a:pt x="15439" y="0"/>
                    <a:pt x="21011" y="0"/>
                  </a:cubicBezTo>
                  <a:close/>
                </a:path>
              </a:pathLst>
            </a:custGeom>
            <a:solidFill>
              <a:srgbClr val="2E4033"/>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15" id="15"/>
          <p:cNvSpPr txBox="true"/>
          <p:nvPr/>
        </p:nvSpPr>
        <p:spPr>
          <a:xfrm rot="0">
            <a:off x="8957294" y="2761599"/>
            <a:ext cx="9415503" cy="2007772"/>
          </a:xfrm>
          <a:prstGeom prst="rect">
            <a:avLst/>
          </a:prstGeom>
        </p:spPr>
        <p:txBody>
          <a:bodyPr anchor="t" rtlCol="false" tIns="0" lIns="0" bIns="0" rIns="0">
            <a:spAutoFit/>
          </a:bodyPr>
          <a:lstStyle/>
          <a:p>
            <a:pPr algn="ctr">
              <a:lnSpc>
                <a:spcPts val="7460"/>
              </a:lnSpc>
            </a:pPr>
            <a:r>
              <a:rPr lang="en-US" b="true" sz="5328" spc="-127">
                <a:solidFill>
                  <a:srgbClr val="000000"/>
                </a:solidFill>
                <a:latin typeface="Helvetica World Bold"/>
                <a:ea typeface="Helvetica World Bold"/>
                <a:cs typeface="Helvetica World Bold"/>
                <a:sym typeface="Helvetica World Bold"/>
              </a:rPr>
              <a:t>HR ANALYTICS – ANALYSE </a:t>
            </a:r>
          </a:p>
          <a:p>
            <a:pPr algn="ctr">
              <a:lnSpc>
                <a:spcPts val="7460"/>
              </a:lnSpc>
            </a:pPr>
            <a:r>
              <a:rPr lang="en-US" b="true" sz="5328" spc="-127">
                <a:solidFill>
                  <a:srgbClr val="000000"/>
                </a:solidFill>
                <a:latin typeface="Helvetica World Bold"/>
                <a:ea typeface="Helvetica World Bold"/>
                <a:cs typeface="Helvetica World Bold"/>
                <a:sym typeface="Helvetica World Bold"/>
              </a:rPr>
              <a:t>TECH NOVA</a:t>
            </a:r>
          </a:p>
        </p:txBody>
      </p:sp>
      <p:sp>
        <p:nvSpPr>
          <p:cNvPr name="TextBox 16" id="16"/>
          <p:cNvSpPr txBox="true"/>
          <p:nvPr/>
        </p:nvSpPr>
        <p:spPr>
          <a:xfrm rot="0">
            <a:off x="9479691" y="5778602"/>
            <a:ext cx="8201115" cy="521395"/>
          </a:xfrm>
          <a:prstGeom prst="rect">
            <a:avLst/>
          </a:prstGeom>
        </p:spPr>
        <p:txBody>
          <a:bodyPr anchor="t" rtlCol="false" tIns="0" lIns="0" bIns="0" rIns="0">
            <a:spAutoFit/>
          </a:bodyPr>
          <a:lstStyle/>
          <a:p>
            <a:pPr algn="ctr">
              <a:lnSpc>
                <a:spcPts val="4334"/>
              </a:lnSpc>
            </a:pPr>
            <a:r>
              <a:rPr lang="en-US" sz="3096" spc="1427">
                <a:solidFill>
                  <a:srgbClr val="000000"/>
                </a:solidFill>
                <a:latin typeface="Helvetica World"/>
                <a:ea typeface="Helvetica World"/>
                <a:cs typeface="Helvetica World"/>
                <a:sym typeface="Helvetica World"/>
              </a:rPr>
              <a:t>PRÉSENTATION</a:t>
            </a:r>
          </a:p>
        </p:txBody>
      </p:sp>
      <p:sp>
        <p:nvSpPr>
          <p:cNvPr name="TextBox 17" id="17"/>
          <p:cNvSpPr txBox="true"/>
          <p:nvPr/>
        </p:nvSpPr>
        <p:spPr>
          <a:xfrm rot="0">
            <a:off x="1776533" y="9104841"/>
            <a:ext cx="5944491" cy="422948"/>
          </a:xfrm>
          <a:prstGeom prst="rect">
            <a:avLst/>
          </a:prstGeom>
        </p:spPr>
        <p:txBody>
          <a:bodyPr anchor="t" rtlCol="false" tIns="0" lIns="0" bIns="0" rIns="0">
            <a:spAutoFit/>
          </a:bodyPr>
          <a:lstStyle/>
          <a:p>
            <a:pPr algn="just">
              <a:lnSpc>
                <a:spcPts val="3462"/>
              </a:lnSpc>
            </a:pPr>
            <a:r>
              <a:rPr lang="en-US" sz="2473" spc="650">
                <a:solidFill>
                  <a:srgbClr val="000000"/>
                </a:solidFill>
                <a:latin typeface="Helvetica World"/>
                <a:ea typeface="Helvetica World"/>
                <a:cs typeface="Helvetica World"/>
                <a:sym typeface="Helvetica World"/>
              </a:rPr>
              <a:t>Huang Nicolas</a:t>
            </a:r>
          </a:p>
        </p:txBody>
      </p:sp>
      <p:sp>
        <p:nvSpPr>
          <p:cNvPr name="TextBox 18" id="18"/>
          <p:cNvSpPr txBox="true"/>
          <p:nvPr/>
        </p:nvSpPr>
        <p:spPr>
          <a:xfrm rot="0">
            <a:off x="11464692" y="9137847"/>
            <a:ext cx="5944491" cy="389928"/>
          </a:xfrm>
          <a:prstGeom prst="rect">
            <a:avLst/>
          </a:prstGeom>
        </p:spPr>
        <p:txBody>
          <a:bodyPr anchor="t" rtlCol="false" tIns="0" lIns="0" bIns="0" rIns="0">
            <a:spAutoFit/>
          </a:bodyPr>
          <a:lstStyle/>
          <a:p>
            <a:pPr algn="r">
              <a:lnSpc>
                <a:spcPts val="3182"/>
              </a:lnSpc>
            </a:pPr>
            <a:r>
              <a:rPr lang="en-US" sz="2273" spc="291">
                <a:solidFill>
                  <a:srgbClr val="000000"/>
                </a:solidFill>
                <a:latin typeface="Helvetica World"/>
                <a:ea typeface="Helvetica World"/>
                <a:cs typeface="Helvetica World"/>
                <a:sym typeface="Helvetica World"/>
              </a:rPr>
              <a:t>Developpeur IA OpenClassroom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3650" y="-42358"/>
            <a:ext cx="556708" cy="5567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9</a:t>
              </a:r>
            </a:p>
          </p:txBody>
        </p:sp>
      </p:grpSp>
      <p:grpSp>
        <p:nvGrpSpPr>
          <p:cNvPr name="Group 8" id="8"/>
          <p:cNvGrpSpPr/>
          <p:nvPr/>
        </p:nvGrpSpPr>
        <p:grpSpPr>
          <a:xfrm rot="0">
            <a:off x="630949" y="235996"/>
            <a:ext cx="4243526" cy="9815008"/>
            <a:chOff x="0" y="0"/>
            <a:chExt cx="1050165" cy="2428966"/>
          </a:xfrm>
        </p:grpSpPr>
        <p:sp>
          <p:nvSpPr>
            <p:cNvPr name="Freeform 9" id="9"/>
            <p:cNvSpPr/>
            <p:nvPr/>
          </p:nvSpPr>
          <p:spPr>
            <a:xfrm flipH="false" flipV="false" rot="0">
              <a:off x="0" y="0"/>
              <a:ext cx="1050165" cy="2428966"/>
            </a:xfrm>
            <a:custGeom>
              <a:avLst/>
              <a:gdLst/>
              <a:ahLst/>
              <a:cxnLst/>
              <a:rect r="r" b="b" t="t" l="l"/>
              <a:pathLst>
                <a:path h="2428966" w="1050165">
                  <a:moveTo>
                    <a:pt x="9122" y="0"/>
                  </a:moveTo>
                  <a:lnTo>
                    <a:pt x="1041043" y="0"/>
                  </a:lnTo>
                  <a:cubicBezTo>
                    <a:pt x="1043463" y="0"/>
                    <a:pt x="1045783" y="961"/>
                    <a:pt x="1047494" y="2672"/>
                  </a:cubicBezTo>
                  <a:cubicBezTo>
                    <a:pt x="1049204" y="4382"/>
                    <a:pt x="1050165" y="6703"/>
                    <a:pt x="1050165" y="9122"/>
                  </a:cubicBezTo>
                  <a:lnTo>
                    <a:pt x="1050165" y="2419844"/>
                  </a:lnTo>
                  <a:cubicBezTo>
                    <a:pt x="1050165" y="2424882"/>
                    <a:pt x="1046081" y="2428966"/>
                    <a:pt x="1041043" y="2428966"/>
                  </a:cubicBezTo>
                  <a:lnTo>
                    <a:pt x="9122" y="2428966"/>
                  </a:lnTo>
                  <a:cubicBezTo>
                    <a:pt x="6703" y="2428966"/>
                    <a:pt x="4382" y="2428005"/>
                    <a:pt x="2672" y="2426294"/>
                  </a:cubicBezTo>
                  <a:cubicBezTo>
                    <a:pt x="961" y="2424584"/>
                    <a:pt x="0" y="2422263"/>
                    <a:pt x="0" y="2419844"/>
                  </a:cubicBezTo>
                  <a:lnTo>
                    <a:pt x="0" y="9122"/>
                  </a:lnTo>
                  <a:cubicBezTo>
                    <a:pt x="0" y="6703"/>
                    <a:pt x="961" y="4382"/>
                    <a:pt x="2672" y="2672"/>
                  </a:cubicBezTo>
                  <a:cubicBezTo>
                    <a:pt x="4382" y="961"/>
                    <a:pt x="6703" y="0"/>
                    <a:pt x="9122" y="0"/>
                  </a:cubicBezTo>
                  <a:close/>
                </a:path>
              </a:pathLst>
            </a:custGeom>
            <a:solidFill>
              <a:srgbClr val="EAEEEC"/>
            </a:solidFill>
          </p:spPr>
        </p:sp>
        <p:sp>
          <p:nvSpPr>
            <p:cNvPr name="TextBox 10" id="10"/>
            <p:cNvSpPr txBox="true"/>
            <p:nvPr/>
          </p:nvSpPr>
          <p:spPr>
            <a:xfrm>
              <a:off x="0" y="-38100"/>
              <a:ext cx="1050165" cy="246706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488061" y="2097499"/>
            <a:ext cx="8326339" cy="544238"/>
          </a:xfrm>
          <a:custGeom>
            <a:avLst/>
            <a:gdLst/>
            <a:ahLst/>
            <a:cxnLst/>
            <a:rect r="r" b="b" t="t" l="l"/>
            <a:pathLst>
              <a:path h="544238" w="8326339">
                <a:moveTo>
                  <a:pt x="0" y="0"/>
                </a:moveTo>
                <a:lnTo>
                  <a:pt x="8326339" y="0"/>
                </a:lnTo>
                <a:lnTo>
                  <a:pt x="8326339" y="544238"/>
                </a:lnTo>
                <a:lnTo>
                  <a:pt x="0" y="544238"/>
                </a:lnTo>
                <a:lnTo>
                  <a:pt x="0" y="0"/>
                </a:lnTo>
                <a:close/>
              </a:path>
            </a:pathLst>
          </a:custGeom>
          <a:blipFill>
            <a:blip r:embed="rId2"/>
            <a:stretch>
              <a:fillRect l="0" t="-5696" r="0" b="-5696"/>
            </a:stretch>
          </a:blipFill>
        </p:spPr>
      </p:sp>
      <p:sp>
        <p:nvSpPr>
          <p:cNvPr name="Freeform 12" id="12"/>
          <p:cNvSpPr/>
          <p:nvPr/>
        </p:nvSpPr>
        <p:spPr>
          <a:xfrm flipH="false" flipV="false" rot="0">
            <a:off x="5455233" y="4681638"/>
            <a:ext cx="6709402" cy="1806868"/>
          </a:xfrm>
          <a:custGeom>
            <a:avLst/>
            <a:gdLst/>
            <a:ahLst/>
            <a:cxnLst/>
            <a:rect r="r" b="b" t="t" l="l"/>
            <a:pathLst>
              <a:path h="1806868" w="6709402">
                <a:moveTo>
                  <a:pt x="0" y="0"/>
                </a:moveTo>
                <a:lnTo>
                  <a:pt x="6709401" y="0"/>
                </a:lnTo>
                <a:lnTo>
                  <a:pt x="6709401" y="1806867"/>
                </a:lnTo>
                <a:lnTo>
                  <a:pt x="0" y="1806867"/>
                </a:lnTo>
                <a:lnTo>
                  <a:pt x="0" y="0"/>
                </a:lnTo>
                <a:close/>
              </a:path>
            </a:pathLst>
          </a:custGeom>
          <a:blipFill>
            <a:blip r:embed="rId3"/>
            <a:stretch>
              <a:fillRect l="0" t="0" r="-2182" b="0"/>
            </a:stretch>
          </a:blipFill>
        </p:spPr>
      </p:sp>
      <p:sp>
        <p:nvSpPr>
          <p:cNvPr name="TextBox 13" id="13"/>
          <p:cNvSpPr txBox="true"/>
          <p:nvPr/>
        </p:nvSpPr>
        <p:spPr>
          <a:xfrm rot="0">
            <a:off x="5353846" y="-104041"/>
            <a:ext cx="11662424"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Prétraitement des données</a:t>
            </a:r>
          </a:p>
        </p:txBody>
      </p:sp>
      <p:sp>
        <p:nvSpPr>
          <p:cNvPr name="TextBox 14" id="14"/>
          <p:cNvSpPr txBox="true"/>
          <p:nvPr/>
        </p:nvSpPr>
        <p:spPr>
          <a:xfrm rot="0">
            <a:off x="5455233" y="1133897"/>
            <a:ext cx="10787984" cy="396238"/>
          </a:xfrm>
          <a:prstGeom prst="rect">
            <a:avLst/>
          </a:prstGeom>
        </p:spPr>
        <p:txBody>
          <a:bodyPr anchor="t" rtlCol="false" tIns="0" lIns="0" bIns="0" rIns="0">
            <a:spAutoFit/>
          </a:bodyPr>
          <a:lstStyle/>
          <a:p>
            <a:pPr algn="l">
              <a:lnSpc>
                <a:spcPts val="3360"/>
              </a:lnSpc>
            </a:pPr>
            <a:r>
              <a:rPr lang="en-US" sz="2400">
                <a:solidFill>
                  <a:srgbClr val="000000"/>
                </a:solidFill>
                <a:latin typeface="Helvetica World"/>
                <a:ea typeface="Helvetica World"/>
                <a:cs typeface="Helvetica World"/>
                <a:sym typeface="Helvetica World"/>
              </a:rPr>
              <a:t>PRÉTRAITEMENT DES DONNÉES ET GESTION DES CATÉGORIES RARES</a:t>
            </a:r>
          </a:p>
        </p:txBody>
      </p:sp>
      <p:sp>
        <p:nvSpPr>
          <p:cNvPr name="TextBox 15" id="15"/>
          <p:cNvSpPr txBox="true"/>
          <p:nvPr/>
        </p:nvSpPr>
        <p:spPr>
          <a:xfrm rot="0">
            <a:off x="5488061" y="6781760"/>
            <a:ext cx="9629480" cy="3078024"/>
          </a:xfrm>
          <a:prstGeom prst="rect">
            <a:avLst/>
          </a:prstGeom>
        </p:spPr>
        <p:txBody>
          <a:bodyPr anchor="t" rtlCol="false" tIns="0" lIns="0" bIns="0" rIns="0">
            <a:spAutoFit/>
          </a:bodyPr>
          <a:lstStyle/>
          <a:p>
            <a:pPr algn="l" marL="308297" indent="-154148" lvl="1">
              <a:lnSpc>
                <a:spcPts val="1999"/>
              </a:lnSpc>
              <a:buFont typeface="Arial"/>
              <a:buChar char="•"/>
            </a:pPr>
            <a:r>
              <a:rPr lang="en-US" b="true" sz="1427">
                <a:solidFill>
                  <a:srgbClr val="000000"/>
                </a:solidFill>
                <a:latin typeface="Helvetica World Bold"/>
                <a:ea typeface="Helvetica World Bold"/>
                <a:cs typeface="Helvetica World Bold"/>
                <a:sym typeface="Helvetica World Bold"/>
              </a:rPr>
              <a:t>La pipeline sépare d’abord les colonnes numériques et catégorielles</a:t>
            </a:r>
          </a:p>
          <a:p>
            <a:pPr algn="l">
              <a:lnSpc>
                <a:spcPts val="1999"/>
              </a:lnSpc>
            </a:pPr>
          </a:p>
          <a:p>
            <a:pPr algn="l" marL="308297" indent="-154148" lvl="1">
              <a:lnSpc>
                <a:spcPts val="1999"/>
              </a:lnSpc>
              <a:buFont typeface="Arial"/>
              <a:buChar char="•"/>
            </a:pPr>
            <a:r>
              <a:rPr lang="en-US" b="true" sz="1427">
                <a:solidFill>
                  <a:srgbClr val="000000"/>
                </a:solidFill>
                <a:latin typeface="Helvetica World Bold"/>
                <a:ea typeface="Helvetica World Bold"/>
                <a:cs typeface="Helvetica World Bold"/>
                <a:sym typeface="Helvetica World Bold"/>
              </a:rPr>
              <a:t>Les numériques sont normalisées pour que toutes les variables soient sur la même échelle</a:t>
            </a:r>
          </a:p>
          <a:p>
            <a:pPr algn="l">
              <a:lnSpc>
                <a:spcPts val="1999"/>
              </a:lnSpc>
            </a:pPr>
          </a:p>
          <a:p>
            <a:pPr algn="l" marL="308297" indent="-154148" lvl="1">
              <a:lnSpc>
                <a:spcPts val="1999"/>
              </a:lnSpc>
              <a:buFont typeface="Arial"/>
              <a:buChar char="•"/>
            </a:pPr>
            <a:r>
              <a:rPr lang="en-US" b="true" sz="1427">
                <a:solidFill>
                  <a:srgbClr val="000000"/>
                </a:solidFill>
                <a:latin typeface="Helvetica World Bold"/>
                <a:ea typeface="Helvetica World Bold"/>
                <a:cs typeface="Helvetica World Bold"/>
                <a:sym typeface="Helvetica World Bold"/>
              </a:rPr>
              <a:t>Les catégorielles passent par deux étapes :</a:t>
            </a:r>
          </a:p>
          <a:p>
            <a:pPr algn="l">
              <a:lnSpc>
                <a:spcPts val="1999"/>
              </a:lnSpc>
            </a:pPr>
          </a:p>
          <a:p>
            <a:pPr algn="l" marL="308297" indent="-154148" lvl="1">
              <a:lnSpc>
                <a:spcPts val="1999"/>
              </a:lnSpc>
              <a:buAutoNum type="arabicPeriod" startAt="1"/>
            </a:pPr>
            <a:r>
              <a:rPr lang="en-US" b="true" sz="1427">
                <a:solidFill>
                  <a:srgbClr val="000000"/>
                </a:solidFill>
                <a:latin typeface="Helvetica World Bold"/>
                <a:ea typeface="Helvetica World Bold"/>
                <a:cs typeface="Helvetica World Bold"/>
                <a:sym typeface="Helvetica World Bold"/>
              </a:rPr>
              <a:t>Regroupement des catégories rares en 'autre' pour éviter des colonnes très peu représentées</a:t>
            </a:r>
          </a:p>
          <a:p>
            <a:pPr algn="l">
              <a:lnSpc>
                <a:spcPts val="1999"/>
              </a:lnSpc>
            </a:pPr>
          </a:p>
          <a:p>
            <a:pPr algn="l" marL="308297" indent="-154148" lvl="1">
              <a:lnSpc>
                <a:spcPts val="1999"/>
              </a:lnSpc>
              <a:buAutoNum type="arabicPeriod" startAt="1"/>
            </a:pPr>
            <a:r>
              <a:rPr lang="en-US" b="true" sz="1427">
                <a:solidFill>
                  <a:srgbClr val="000000"/>
                </a:solidFill>
                <a:latin typeface="Helvetica World Bold"/>
                <a:ea typeface="Helvetica World Bold"/>
                <a:cs typeface="Helvetica World Bold"/>
                <a:sym typeface="Helvetica World Bold"/>
              </a:rPr>
              <a:t>Encodage OneHot pour transformer les catégories en variables binaires exploitables par les modèles ML</a:t>
            </a:r>
          </a:p>
          <a:p>
            <a:pPr algn="l">
              <a:lnSpc>
                <a:spcPts val="1999"/>
              </a:lnSpc>
            </a:pPr>
          </a:p>
          <a:p>
            <a:pPr algn="l" marL="308297" indent="-154148" lvl="1">
              <a:lnSpc>
                <a:spcPts val="1999"/>
              </a:lnSpc>
              <a:buFont typeface="Arial"/>
              <a:buChar char="•"/>
            </a:pPr>
            <a:r>
              <a:rPr lang="en-US" b="true" sz="1427">
                <a:solidFill>
                  <a:srgbClr val="000000"/>
                </a:solidFill>
                <a:latin typeface="Helvetica World Bold"/>
                <a:ea typeface="Helvetica World Bold"/>
                <a:cs typeface="Helvetica World Bold"/>
                <a:sym typeface="Helvetica World Bold"/>
              </a:rPr>
              <a:t>Le résultat est un jeu de données prêt pour l’apprentissage machine</a:t>
            </a:r>
          </a:p>
          <a:p>
            <a:pPr algn="l">
              <a:lnSpc>
                <a:spcPts val="1999"/>
              </a:lnSpc>
            </a:pPr>
          </a:p>
        </p:txBody>
      </p:sp>
      <p:sp>
        <p:nvSpPr>
          <p:cNvPr name="TextBox 16" id="16"/>
          <p:cNvSpPr txBox="true"/>
          <p:nvPr/>
        </p:nvSpPr>
        <p:spPr>
          <a:xfrm rot="0">
            <a:off x="1127289" y="207421"/>
            <a:ext cx="3007816" cy="9764050"/>
          </a:xfrm>
          <a:prstGeom prst="rect">
            <a:avLst/>
          </a:prstGeom>
        </p:spPr>
        <p:txBody>
          <a:bodyPr anchor="t" rtlCol="false" tIns="0" lIns="0" bIns="0" rIns="0">
            <a:spAutoFit/>
          </a:bodyPr>
          <a:lstStyle/>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X_train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X_test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Séparation des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colonnes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numériques &amp;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catégorielles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Colonnes numériques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StandardScaler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 Normalisation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(moyenne=0, std=1)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Colonnes catégorielles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RareCategoryEncoder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 regroupe catégories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rares en 'autre'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OneHotEncoder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 Encodage binaire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pour chaque catégorie│</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X_train_pre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X_test_pre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(prêt pour  │</a:t>
            </a:r>
          </a:p>
          <a:p>
            <a:pPr algn="ctr">
              <a:lnSpc>
                <a:spcPts val="2049"/>
              </a:lnSpc>
              <a:spcBef>
                <a:spcPct val="0"/>
              </a:spcBef>
            </a:pPr>
            <a:r>
              <a:rPr lang="en-US" sz="1463">
                <a:solidFill>
                  <a:srgbClr val="000000"/>
                </a:solidFill>
                <a:latin typeface="Helvetica World"/>
                <a:ea typeface="Helvetica World"/>
                <a:cs typeface="Helvetica World"/>
                <a:sym typeface="Helvetica World"/>
              </a:rPr>
              <a:t>         │ l’entrainement) │</a:t>
            </a:r>
          </a:p>
          <a:p>
            <a:pPr algn="ctr">
              <a:lnSpc>
                <a:spcPts val="2049"/>
              </a:lnSpc>
              <a:spcBef>
                <a:spcPct val="0"/>
              </a:spcBef>
            </a:pPr>
            <a:r>
              <a:rPr lang="en-US" sz="1463">
                <a:solidFill>
                  <a:srgbClr val="000000"/>
                </a:solidFill>
                <a:latin typeface="Helvetica World"/>
                <a:ea typeface="Helvetica World"/>
                <a:cs typeface="Helvetica World"/>
                <a:sym typeface="Helvetica World"/>
              </a:rPr>
              <a:t>         └─────────────┘</a:t>
            </a:r>
          </a:p>
        </p:txBody>
      </p:sp>
      <p:sp>
        <p:nvSpPr>
          <p:cNvPr name="TextBox 17" id="17"/>
          <p:cNvSpPr txBox="true"/>
          <p:nvPr/>
        </p:nvSpPr>
        <p:spPr>
          <a:xfrm rot="0">
            <a:off x="5353846" y="1673010"/>
            <a:ext cx="6289658" cy="339723"/>
          </a:xfrm>
          <a:prstGeom prst="rect">
            <a:avLst/>
          </a:prstGeom>
        </p:spPr>
        <p:txBody>
          <a:bodyPr anchor="t" rtlCol="false" tIns="0" lIns="0" bIns="0" rIns="0">
            <a:spAutoFit/>
          </a:bodyPr>
          <a:lstStyle/>
          <a:p>
            <a:pPr algn="l" marL="431817" indent="-215908" lvl="1">
              <a:lnSpc>
                <a:spcPts val="2800"/>
              </a:lnSpc>
              <a:buAutoNum type="arabicPeriod" startAt="1"/>
            </a:pPr>
            <a:r>
              <a:rPr lang="en-US" sz="2000">
                <a:solidFill>
                  <a:srgbClr val="000000"/>
                </a:solidFill>
                <a:latin typeface="Helvetica World"/>
                <a:ea typeface="Helvetica World"/>
                <a:cs typeface="Helvetica World"/>
                <a:sym typeface="Helvetica World"/>
              </a:rPr>
              <a:t>ENCODAGE DES CATÉGORIES RARES</a:t>
            </a:r>
          </a:p>
        </p:txBody>
      </p:sp>
      <p:sp>
        <p:nvSpPr>
          <p:cNvPr name="TextBox 18" id="18"/>
          <p:cNvSpPr txBox="true"/>
          <p:nvPr/>
        </p:nvSpPr>
        <p:spPr>
          <a:xfrm rot="0">
            <a:off x="5488061" y="4192743"/>
            <a:ext cx="6289658" cy="356233"/>
          </a:xfrm>
          <a:prstGeom prst="rect">
            <a:avLst/>
          </a:prstGeom>
        </p:spPr>
        <p:txBody>
          <a:bodyPr anchor="t" rtlCol="false" tIns="0" lIns="0" bIns="0" rIns="0">
            <a:spAutoFit/>
          </a:bodyPr>
          <a:lstStyle/>
          <a:p>
            <a:pPr algn="l">
              <a:lnSpc>
                <a:spcPts val="2940"/>
              </a:lnSpc>
            </a:pPr>
            <a:r>
              <a:rPr lang="en-US" sz="2100">
                <a:solidFill>
                  <a:srgbClr val="000000"/>
                </a:solidFill>
                <a:latin typeface="Helvetica World"/>
                <a:ea typeface="Helvetica World"/>
                <a:cs typeface="Helvetica World"/>
                <a:sym typeface="Helvetica World"/>
              </a:rPr>
              <a:t>2. PIPELINE DE PRÉTRAITEMENT</a:t>
            </a:r>
          </a:p>
        </p:txBody>
      </p:sp>
      <p:sp>
        <p:nvSpPr>
          <p:cNvPr name="TextBox 19" id="19"/>
          <p:cNvSpPr txBox="true"/>
          <p:nvPr/>
        </p:nvSpPr>
        <p:spPr>
          <a:xfrm rot="0">
            <a:off x="5488061" y="2784612"/>
            <a:ext cx="8326339" cy="1446231"/>
          </a:xfrm>
          <a:prstGeom prst="rect">
            <a:avLst/>
          </a:prstGeom>
        </p:spPr>
        <p:txBody>
          <a:bodyPr anchor="t" rtlCol="false" tIns="0" lIns="0" bIns="0" rIns="0">
            <a:spAutoFit/>
          </a:bodyPr>
          <a:lstStyle/>
          <a:p>
            <a:pPr algn="l" marL="296703" indent="-148352" lvl="1">
              <a:lnSpc>
                <a:spcPts val="1923"/>
              </a:lnSpc>
              <a:buFont typeface="Arial"/>
              <a:buChar char="•"/>
            </a:pPr>
            <a:r>
              <a:rPr lang="en-US" sz="1374">
                <a:solidFill>
                  <a:srgbClr val="000000"/>
                </a:solidFill>
                <a:latin typeface="Helvetica World"/>
                <a:ea typeface="Helvetica World"/>
                <a:cs typeface="Helvetica World"/>
                <a:sym typeface="Helvetica World"/>
              </a:rPr>
              <a:t>Crée un encodeur personnalisé qui regroupe les catégories peu fréquentes en une catégorie 'autre'.</a:t>
            </a:r>
          </a:p>
          <a:p>
            <a:pPr algn="l" marL="296703" indent="-148352" lvl="1">
              <a:lnSpc>
                <a:spcPts val="1923"/>
              </a:lnSpc>
              <a:buFont typeface="Arial"/>
              <a:buChar char="•"/>
            </a:pPr>
            <a:r>
              <a:rPr lang="en-US" sz="1374">
                <a:solidFill>
                  <a:srgbClr val="000000"/>
                </a:solidFill>
                <a:latin typeface="Helvetica World"/>
                <a:ea typeface="Helvetica World"/>
                <a:cs typeface="Helvetica World"/>
                <a:sym typeface="Helvetica World"/>
              </a:rPr>
              <a:t>min_freq=0.01 → toutes les catégories représentant moins de 1 % des observations seront regroupées.</a:t>
            </a:r>
          </a:p>
          <a:p>
            <a:pPr algn="l">
              <a:lnSpc>
                <a:spcPts val="1923"/>
              </a:lnSpc>
            </a:pPr>
            <a:r>
              <a:rPr lang="en-US" sz="1374" b="true">
                <a:solidFill>
                  <a:srgbClr val="000000"/>
                </a:solidFill>
                <a:latin typeface="Helvetica World Bold"/>
                <a:ea typeface="Helvetica World Bold"/>
                <a:cs typeface="Helvetica World Bold"/>
                <a:sym typeface="Helvetica World Bold"/>
              </a:rPr>
              <a:t>Fonctionnement :</a:t>
            </a:r>
          </a:p>
          <a:p>
            <a:pPr algn="l" marL="296703" indent="-148352" lvl="1">
              <a:lnSpc>
                <a:spcPts val="1923"/>
              </a:lnSpc>
              <a:buAutoNum type="arabicPeriod" startAt="1"/>
            </a:pPr>
            <a:r>
              <a:rPr lang="en-US" sz="1374">
                <a:solidFill>
                  <a:srgbClr val="000000"/>
                </a:solidFill>
                <a:latin typeface="Helvetica World"/>
                <a:ea typeface="Helvetica World"/>
                <a:cs typeface="Helvetica World"/>
                <a:sym typeface="Helvetica World"/>
              </a:rPr>
              <a:t>fit → Identifie les catégories fréquentes pour chaque colonne.</a:t>
            </a:r>
          </a:p>
          <a:p>
            <a:pPr algn="l" marL="296703" indent="-148352" lvl="1">
              <a:lnSpc>
                <a:spcPts val="1923"/>
              </a:lnSpc>
              <a:buAutoNum type="arabicPeriod" startAt="1"/>
            </a:pPr>
            <a:r>
              <a:rPr lang="en-US" sz="1374">
                <a:solidFill>
                  <a:srgbClr val="000000"/>
                </a:solidFill>
                <a:latin typeface="Helvetica World"/>
                <a:ea typeface="Helvetica World"/>
                <a:cs typeface="Helvetica World"/>
                <a:sym typeface="Helvetica World"/>
              </a:rPr>
              <a:t>transform → Remplace les catégories rares par 'autre'.</a:t>
            </a:r>
          </a:p>
          <a:p>
            <a:pPr algn="l">
              <a:lnSpc>
                <a:spcPts val="1923"/>
              </a:lnSpc>
            </a:pPr>
          </a:p>
        </p:txBody>
      </p:sp>
      <p:sp>
        <p:nvSpPr>
          <p:cNvPr name="TextBox 20" id="20"/>
          <p:cNvSpPr txBox="true"/>
          <p:nvPr/>
        </p:nvSpPr>
        <p:spPr>
          <a:xfrm rot="0">
            <a:off x="12285836" y="4208664"/>
            <a:ext cx="5887370" cy="2422544"/>
          </a:xfrm>
          <a:prstGeom prst="rect">
            <a:avLst/>
          </a:prstGeom>
        </p:spPr>
        <p:txBody>
          <a:bodyPr anchor="t" rtlCol="false" tIns="0" lIns="0" bIns="0" rIns="0">
            <a:spAutoFit/>
          </a:bodyPr>
          <a:lstStyle/>
          <a:p>
            <a:pPr algn="l" marL="296703" indent="-148352" lvl="1">
              <a:lnSpc>
                <a:spcPts val="1923"/>
              </a:lnSpc>
              <a:buFont typeface="Arial"/>
              <a:buChar char="•"/>
            </a:pPr>
            <a:r>
              <a:rPr lang="en-US" b="true" sz="1374">
                <a:solidFill>
                  <a:srgbClr val="000000"/>
                </a:solidFill>
                <a:latin typeface="Helvetica World Bold"/>
                <a:ea typeface="Helvetica World Bold"/>
                <a:cs typeface="Helvetica World Bold"/>
                <a:sym typeface="Helvetica World Bold"/>
              </a:rPr>
              <a:t>Colonnes numériques (numeric_features) :</a:t>
            </a:r>
          </a:p>
          <a:p>
            <a:pPr algn="l" marL="296703" indent="-148352" lvl="1">
              <a:lnSpc>
                <a:spcPts val="1923"/>
              </a:lnSpc>
              <a:buFont typeface="Arial"/>
              <a:buChar char="•"/>
            </a:pPr>
            <a:r>
              <a:rPr lang="en-US" sz="1374">
                <a:solidFill>
                  <a:srgbClr val="000000"/>
                </a:solidFill>
                <a:latin typeface="Helvetica World"/>
                <a:ea typeface="Helvetica World"/>
                <a:cs typeface="Helvetica World"/>
                <a:sym typeface="Helvetica World"/>
              </a:rPr>
              <a:t>Standardisation avec StandardScaler → moyenne = 0, écart-type = 1.</a:t>
            </a:r>
          </a:p>
          <a:p>
            <a:pPr algn="l">
              <a:lnSpc>
                <a:spcPts val="1923"/>
              </a:lnSpc>
            </a:pPr>
          </a:p>
          <a:p>
            <a:pPr algn="l" marL="296703" indent="-148352" lvl="1">
              <a:lnSpc>
                <a:spcPts val="1923"/>
              </a:lnSpc>
              <a:buFont typeface="Arial"/>
              <a:buChar char="•"/>
            </a:pPr>
            <a:r>
              <a:rPr lang="en-US" b="true" sz="1374">
                <a:solidFill>
                  <a:srgbClr val="000000"/>
                </a:solidFill>
                <a:latin typeface="Helvetica World Bold"/>
                <a:ea typeface="Helvetica World Bold"/>
                <a:cs typeface="Helvetica World Bold"/>
                <a:sym typeface="Helvetica World Bold"/>
              </a:rPr>
              <a:t>Colonnes catégorielles (categorical_features) :</a:t>
            </a:r>
          </a:p>
          <a:p>
            <a:pPr algn="l">
              <a:lnSpc>
                <a:spcPts val="1923"/>
              </a:lnSpc>
            </a:pPr>
          </a:p>
          <a:p>
            <a:pPr algn="l" marL="296703" indent="-148352" lvl="1">
              <a:lnSpc>
                <a:spcPts val="1923"/>
              </a:lnSpc>
              <a:buFont typeface="Arial"/>
              <a:buChar char="•"/>
            </a:pPr>
            <a:r>
              <a:rPr lang="en-US" sz="1374">
                <a:solidFill>
                  <a:srgbClr val="000000"/>
                </a:solidFill>
                <a:latin typeface="Helvetica World"/>
                <a:ea typeface="Helvetica World"/>
                <a:cs typeface="Helvetica World"/>
                <a:sym typeface="Helvetica World"/>
              </a:rPr>
              <a:t>Étape 1 : Regroupement des catégories rares (RareCategoryEncoder).</a:t>
            </a:r>
          </a:p>
          <a:p>
            <a:pPr algn="l" marL="296703" indent="-148352" lvl="1">
              <a:lnSpc>
                <a:spcPts val="1923"/>
              </a:lnSpc>
              <a:buFont typeface="Arial"/>
              <a:buChar char="•"/>
            </a:pPr>
            <a:r>
              <a:rPr lang="en-US" sz="1374">
                <a:solidFill>
                  <a:srgbClr val="000000"/>
                </a:solidFill>
                <a:latin typeface="Helvetica World"/>
                <a:ea typeface="Helvetica World"/>
                <a:cs typeface="Helvetica World"/>
                <a:sym typeface="Helvetica World"/>
              </a:rPr>
              <a:t>Étap</a:t>
            </a:r>
            <a:r>
              <a:rPr lang="en-US" sz="1374">
                <a:solidFill>
                  <a:srgbClr val="000000"/>
                </a:solidFill>
                <a:latin typeface="Helvetica World"/>
                <a:ea typeface="Helvetica World"/>
                <a:cs typeface="Helvetica World"/>
                <a:sym typeface="Helvetica World"/>
              </a:rPr>
              <a:t>e 2 : Encodage en variables binaires (OneHotEncoder) pour rendre les données compatibles avec les modèles ML.</a:t>
            </a:r>
          </a:p>
          <a:p>
            <a:pPr algn="l">
              <a:lnSpc>
                <a:spcPts val="1923"/>
              </a:lnSpc>
            </a:pPr>
          </a:p>
          <a:p>
            <a:pPr algn="l">
              <a:lnSpc>
                <a:spcPts val="192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514350"/>
            <a:ext cx="3580551" cy="9258300"/>
            <a:chOff x="0" y="0"/>
            <a:chExt cx="554721" cy="1434353"/>
          </a:xfrm>
        </p:grpSpPr>
        <p:sp>
          <p:nvSpPr>
            <p:cNvPr name="Freeform 3" id="3"/>
            <p:cNvSpPr/>
            <p:nvPr/>
          </p:nvSpPr>
          <p:spPr>
            <a:xfrm flipH="true" flipV="false" rot="0">
              <a:off x="0" y="0"/>
              <a:ext cx="554721" cy="1434353"/>
            </a:xfrm>
            <a:custGeom>
              <a:avLst/>
              <a:gdLst/>
              <a:ahLst/>
              <a:cxnLst/>
              <a:rect r="r" b="b" t="t" l="l"/>
              <a:pathLst>
                <a:path h="1434353" w="554721">
                  <a:moveTo>
                    <a:pt x="554721" y="0"/>
                  </a:moveTo>
                  <a:lnTo>
                    <a:pt x="0" y="0"/>
                  </a:lnTo>
                  <a:lnTo>
                    <a:pt x="0" y="1434353"/>
                  </a:lnTo>
                  <a:lnTo>
                    <a:pt x="554721" y="1434353"/>
                  </a:lnTo>
                  <a:close/>
                </a:path>
              </a:pathLst>
            </a:custGeom>
            <a:blipFill>
              <a:blip r:embed="rId2"/>
              <a:stretch>
                <a:fillRect l="-36136" t="0" r="-36136" b="0"/>
              </a:stretch>
            </a:blipFill>
          </p:spPr>
        </p:sp>
      </p:grpSp>
      <p:grpSp>
        <p:nvGrpSpPr>
          <p:cNvPr name="Group 4" id="4"/>
          <p:cNvGrpSpPr/>
          <p:nvPr/>
        </p:nvGrpSpPr>
        <p:grpSpPr>
          <a:xfrm rot="0">
            <a:off x="17773650" y="-42358"/>
            <a:ext cx="556708" cy="55670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7" id="7"/>
          <p:cNvGrpSpPr/>
          <p:nvPr/>
        </p:nvGrpSpPr>
        <p:grpSpPr>
          <a:xfrm rot="0">
            <a:off x="17773650" y="9772650"/>
            <a:ext cx="556708" cy="5567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10</a:t>
              </a:r>
            </a:p>
          </p:txBody>
        </p:sp>
      </p:grpSp>
      <p:grpSp>
        <p:nvGrpSpPr>
          <p:cNvPr name="Group 10" id="10"/>
          <p:cNvGrpSpPr/>
          <p:nvPr/>
        </p:nvGrpSpPr>
        <p:grpSpPr>
          <a:xfrm rot="0">
            <a:off x="13911946" y="1057214"/>
            <a:ext cx="3347354" cy="8201086"/>
            <a:chOff x="0" y="0"/>
            <a:chExt cx="828385" cy="2029561"/>
          </a:xfrm>
        </p:grpSpPr>
        <p:sp>
          <p:nvSpPr>
            <p:cNvPr name="Freeform 11" id="11"/>
            <p:cNvSpPr/>
            <p:nvPr/>
          </p:nvSpPr>
          <p:spPr>
            <a:xfrm flipH="false" flipV="false" rot="0">
              <a:off x="0" y="0"/>
              <a:ext cx="828385" cy="2029561"/>
            </a:xfrm>
            <a:custGeom>
              <a:avLst/>
              <a:gdLst/>
              <a:ahLst/>
              <a:cxnLst/>
              <a:rect r="r" b="b" t="t" l="l"/>
              <a:pathLst>
                <a:path h="2029561" w="828385">
                  <a:moveTo>
                    <a:pt x="11564" y="0"/>
                  </a:moveTo>
                  <a:lnTo>
                    <a:pt x="816821" y="0"/>
                  </a:lnTo>
                  <a:cubicBezTo>
                    <a:pt x="823208" y="0"/>
                    <a:pt x="828385" y="5177"/>
                    <a:pt x="828385" y="11564"/>
                  </a:cubicBezTo>
                  <a:lnTo>
                    <a:pt x="828385" y="2017997"/>
                  </a:lnTo>
                  <a:cubicBezTo>
                    <a:pt x="828385" y="2021064"/>
                    <a:pt x="827167" y="2024005"/>
                    <a:pt x="824998" y="2026174"/>
                  </a:cubicBezTo>
                  <a:cubicBezTo>
                    <a:pt x="822830" y="2028343"/>
                    <a:pt x="819888" y="2029561"/>
                    <a:pt x="816821" y="2029561"/>
                  </a:cubicBezTo>
                  <a:lnTo>
                    <a:pt x="11564" y="2029561"/>
                  </a:lnTo>
                  <a:cubicBezTo>
                    <a:pt x="5177" y="2029561"/>
                    <a:pt x="0" y="2024384"/>
                    <a:pt x="0" y="2017997"/>
                  </a:cubicBezTo>
                  <a:lnTo>
                    <a:pt x="0" y="11564"/>
                  </a:lnTo>
                  <a:cubicBezTo>
                    <a:pt x="0" y="8497"/>
                    <a:pt x="1218" y="5556"/>
                    <a:pt x="3387" y="3387"/>
                  </a:cubicBezTo>
                  <a:cubicBezTo>
                    <a:pt x="5556" y="1218"/>
                    <a:pt x="8497" y="0"/>
                    <a:pt x="11564" y="0"/>
                  </a:cubicBezTo>
                  <a:close/>
                </a:path>
              </a:pathLst>
            </a:custGeom>
            <a:solidFill>
              <a:srgbClr val="EAEEEC"/>
            </a:solidFill>
          </p:spPr>
        </p:sp>
        <p:sp>
          <p:nvSpPr>
            <p:cNvPr name="TextBox 12" id="12"/>
            <p:cNvSpPr txBox="true"/>
            <p:nvPr/>
          </p:nvSpPr>
          <p:spPr>
            <a:xfrm>
              <a:off x="0" y="-38100"/>
              <a:ext cx="828385" cy="2067661"/>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4599542" y="6375064"/>
            <a:ext cx="8854968" cy="1072064"/>
          </a:xfrm>
          <a:custGeom>
            <a:avLst/>
            <a:gdLst/>
            <a:ahLst/>
            <a:cxnLst/>
            <a:rect r="r" b="b" t="t" l="l"/>
            <a:pathLst>
              <a:path h="1072064" w="8854968">
                <a:moveTo>
                  <a:pt x="0" y="0"/>
                </a:moveTo>
                <a:lnTo>
                  <a:pt x="8854968" y="0"/>
                </a:lnTo>
                <a:lnTo>
                  <a:pt x="8854968" y="1072064"/>
                </a:lnTo>
                <a:lnTo>
                  <a:pt x="0" y="1072064"/>
                </a:lnTo>
                <a:lnTo>
                  <a:pt x="0" y="0"/>
                </a:lnTo>
                <a:close/>
              </a:path>
            </a:pathLst>
          </a:custGeom>
          <a:blipFill>
            <a:blip r:embed="rId3"/>
            <a:stretch>
              <a:fillRect l="0" t="0" r="0" b="0"/>
            </a:stretch>
          </a:blipFill>
        </p:spPr>
      </p:sp>
      <p:grpSp>
        <p:nvGrpSpPr>
          <p:cNvPr name="Group 14" id="14"/>
          <p:cNvGrpSpPr/>
          <p:nvPr/>
        </p:nvGrpSpPr>
        <p:grpSpPr>
          <a:xfrm rot="0">
            <a:off x="13911946" y="0"/>
            <a:ext cx="3573677" cy="10287000"/>
            <a:chOff x="0" y="0"/>
            <a:chExt cx="553656" cy="1593725"/>
          </a:xfrm>
        </p:grpSpPr>
        <p:sp>
          <p:nvSpPr>
            <p:cNvPr name="Freeform 15" id="15"/>
            <p:cNvSpPr/>
            <p:nvPr/>
          </p:nvSpPr>
          <p:spPr>
            <a:xfrm flipH="false" flipV="false" rot="0">
              <a:off x="0" y="0"/>
              <a:ext cx="553656" cy="1593725"/>
            </a:xfrm>
            <a:custGeom>
              <a:avLst/>
              <a:gdLst/>
              <a:ahLst/>
              <a:cxnLst/>
              <a:rect r="r" b="b" t="t" l="l"/>
              <a:pathLst>
                <a:path h="1593725" w="553656">
                  <a:moveTo>
                    <a:pt x="0" y="0"/>
                  </a:moveTo>
                  <a:lnTo>
                    <a:pt x="553656" y="0"/>
                  </a:lnTo>
                  <a:lnTo>
                    <a:pt x="553656" y="1593725"/>
                  </a:lnTo>
                  <a:lnTo>
                    <a:pt x="0" y="1593725"/>
                  </a:lnTo>
                  <a:close/>
                </a:path>
              </a:pathLst>
            </a:custGeom>
            <a:blipFill>
              <a:blip r:embed="rId4"/>
              <a:stretch>
                <a:fillRect l="-141903" t="0" r="-141903" b="0"/>
              </a:stretch>
            </a:blipFill>
          </p:spPr>
        </p:sp>
      </p:grpSp>
      <p:sp>
        <p:nvSpPr>
          <p:cNvPr name="TextBox 16" id="16"/>
          <p:cNvSpPr txBox="true"/>
          <p:nvPr/>
        </p:nvSpPr>
        <p:spPr>
          <a:xfrm rot="0">
            <a:off x="4620014" y="8269678"/>
            <a:ext cx="8338710" cy="692149"/>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But : montrer les deux modèles de base testés : DummyClassifier et LogisticRegression.</a:t>
            </a:r>
          </a:p>
        </p:txBody>
      </p:sp>
      <p:sp>
        <p:nvSpPr>
          <p:cNvPr name="TextBox 17" id="17"/>
          <p:cNvSpPr txBox="true"/>
          <p:nvPr/>
        </p:nvSpPr>
        <p:spPr>
          <a:xfrm rot="0">
            <a:off x="4620014" y="885825"/>
            <a:ext cx="7060045"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Modèles testés</a:t>
            </a:r>
          </a:p>
        </p:txBody>
      </p:sp>
      <p:sp>
        <p:nvSpPr>
          <p:cNvPr name="TextBox 18" id="18"/>
          <p:cNvSpPr txBox="true"/>
          <p:nvPr/>
        </p:nvSpPr>
        <p:spPr>
          <a:xfrm rot="0">
            <a:off x="4620014" y="2597715"/>
            <a:ext cx="8338710" cy="3682999"/>
          </a:xfrm>
          <a:prstGeom prst="rect">
            <a:avLst/>
          </a:prstGeom>
        </p:spPr>
        <p:txBody>
          <a:bodyPr anchor="t" rtlCol="false" tIns="0" lIns="0" bIns="0" rIns="0">
            <a:spAutoFit/>
          </a:bodyPr>
          <a:lstStyle/>
          <a:p>
            <a:pPr algn="l" marL="431807" indent="-215904" lvl="1">
              <a:lnSpc>
                <a:spcPts val="2800"/>
              </a:lnSpc>
              <a:buFont typeface="Arial"/>
              <a:buChar char="•"/>
            </a:pPr>
            <a:r>
              <a:rPr lang="en-US" b="true" sz="2000">
                <a:solidFill>
                  <a:srgbClr val="000000"/>
                </a:solidFill>
                <a:latin typeface="Helvetica World Bold"/>
                <a:ea typeface="Helvetica World Bold"/>
                <a:cs typeface="Helvetica World Bold"/>
                <a:sym typeface="Helvetica World Bold"/>
              </a:rPr>
              <a:t>Modèles utilisés :</a:t>
            </a:r>
          </a:p>
          <a:p>
            <a:pPr algn="l">
              <a:lnSpc>
                <a:spcPts val="2800"/>
              </a:lnSpc>
            </a:pPr>
          </a:p>
          <a:p>
            <a:pPr algn="l" marL="431807" indent="-215904" lvl="1">
              <a:lnSpc>
                <a:spcPts val="2800"/>
              </a:lnSpc>
              <a:buAutoNum type="arabicPeriod" startAt="1"/>
            </a:pPr>
            <a:r>
              <a:rPr lang="en-US" b="true" sz="2000">
                <a:solidFill>
                  <a:srgbClr val="000000"/>
                </a:solidFill>
                <a:latin typeface="Helvetica World Bold"/>
                <a:ea typeface="Helvetica World Bold"/>
                <a:cs typeface="Helvetica World Bold"/>
                <a:sym typeface="Helvetica World Bold"/>
              </a:rPr>
              <a:t>DummyClassifier : baseline naïve qui prédit toujours la classe majoritaire.</a:t>
            </a:r>
          </a:p>
          <a:p>
            <a:pPr algn="l">
              <a:lnSpc>
                <a:spcPts val="2800"/>
              </a:lnSpc>
            </a:pPr>
          </a:p>
          <a:p>
            <a:pPr algn="l" marL="431807" indent="-215904" lvl="1">
              <a:lnSpc>
                <a:spcPts val="2800"/>
              </a:lnSpc>
              <a:buAutoNum type="arabicPeriod" startAt="1"/>
            </a:pPr>
            <a:r>
              <a:rPr lang="en-US" b="true" sz="2000">
                <a:solidFill>
                  <a:srgbClr val="000000"/>
                </a:solidFill>
                <a:latin typeface="Helvetica World Bold"/>
                <a:ea typeface="Helvetica World Bold"/>
                <a:cs typeface="Helvetica World Bold"/>
                <a:sym typeface="Helvetica World Bold"/>
              </a:rPr>
              <a:t>LogisticRegression : modèle linéaire de classification, avec pondération de classes pour gérer le déséquilibre.</a:t>
            </a:r>
          </a:p>
          <a:p>
            <a:pPr algn="l">
              <a:lnSpc>
                <a:spcPts val="2800"/>
              </a:lnSpc>
            </a:pPr>
          </a:p>
          <a:p>
            <a:pPr algn="l" marL="431807" indent="-215904" lvl="1">
              <a:lnSpc>
                <a:spcPts val="2800"/>
              </a:lnSpc>
              <a:buFont typeface="Arial"/>
              <a:buChar char="•"/>
            </a:pPr>
            <a:r>
              <a:rPr lang="en-US" b="true" sz="2000">
                <a:solidFill>
                  <a:srgbClr val="000000"/>
                </a:solidFill>
                <a:latin typeface="Helvetica World Bold"/>
                <a:ea typeface="Helvetica World Bold"/>
                <a:cs typeface="Helvetica World Bold"/>
                <a:sym typeface="Helvetica World Bold"/>
              </a:rPr>
              <a:t>Pipeline : combine le prétraitement des données et le modèle.</a:t>
            </a:r>
          </a:p>
          <a:p>
            <a:pPr algn="l">
              <a:lnSpc>
                <a:spcPts val="2800"/>
              </a:lnSpc>
            </a:pPr>
          </a:p>
        </p:txBody>
      </p:sp>
      <p:sp>
        <p:nvSpPr>
          <p:cNvPr name="TextBox 19" id="19"/>
          <p:cNvSpPr txBox="true"/>
          <p:nvPr/>
        </p:nvSpPr>
        <p:spPr>
          <a:xfrm rot="0">
            <a:off x="4599542" y="7418553"/>
            <a:ext cx="8875440" cy="359217"/>
          </a:xfrm>
          <a:prstGeom prst="rect">
            <a:avLst/>
          </a:prstGeom>
        </p:spPr>
        <p:txBody>
          <a:bodyPr anchor="t" rtlCol="false" tIns="0" lIns="0" bIns="0" rIns="0">
            <a:spAutoFit/>
          </a:bodyPr>
          <a:lstStyle/>
          <a:p>
            <a:pPr algn="ctr">
              <a:lnSpc>
                <a:spcPts val="2775"/>
              </a:lnSpc>
              <a:spcBef>
                <a:spcPct val="0"/>
              </a:spcBef>
            </a:pPr>
            <a:r>
              <a:rPr lang="en-US" b="true" sz="1982">
                <a:solidFill>
                  <a:srgbClr val="000000"/>
                </a:solidFill>
                <a:latin typeface="Helvetica World Bold"/>
                <a:ea typeface="Helvetica World Bold"/>
                <a:cs typeface="Helvetica World Bold"/>
                <a:sym typeface="Helvetica World Bold"/>
              </a:rPr>
              <a:t>X_TRAIN → PRÉTRAITEMENT → MODÈLE → PRÉDICTIONS → ÉVALUATION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846264" y="4425019"/>
            <a:ext cx="3058075" cy="8750603"/>
            <a:chOff x="0" y="0"/>
            <a:chExt cx="805419" cy="2304686"/>
          </a:xfrm>
        </p:grpSpPr>
        <p:sp>
          <p:nvSpPr>
            <p:cNvPr name="Freeform 3" id="3"/>
            <p:cNvSpPr/>
            <p:nvPr/>
          </p:nvSpPr>
          <p:spPr>
            <a:xfrm flipH="false" flipV="false" rot="0">
              <a:off x="0" y="0"/>
              <a:ext cx="805419" cy="2304686"/>
            </a:xfrm>
            <a:custGeom>
              <a:avLst/>
              <a:gdLst/>
              <a:ahLst/>
              <a:cxnLst/>
              <a:rect r="r" b="b" t="t" l="l"/>
              <a:pathLst>
                <a:path h="2304686" w="805419">
                  <a:moveTo>
                    <a:pt x="12658" y="0"/>
                  </a:moveTo>
                  <a:lnTo>
                    <a:pt x="792761" y="0"/>
                  </a:lnTo>
                  <a:cubicBezTo>
                    <a:pt x="799752" y="0"/>
                    <a:pt x="805419" y="5667"/>
                    <a:pt x="805419" y="12658"/>
                  </a:cubicBezTo>
                  <a:lnTo>
                    <a:pt x="805419" y="2292028"/>
                  </a:lnTo>
                  <a:cubicBezTo>
                    <a:pt x="805419" y="2295385"/>
                    <a:pt x="804085" y="2298604"/>
                    <a:pt x="801711" y="2300978"/>
                  </a:cubicBezTo>
                  <a:cubicBezTo>
                    <a:pt x="799337" y="2303352"/>
                    <a:pt x="796118" y="2304686"/>
                    <a:pt x="792761" y="2304686"/>
                  </a:cubicBezTo>
                  <a:lnTo>
                    <a:pt x="12658" y="2304686"/>
                  </a:lnTo>
                  <a:cubicBezTo>
                    <a:pt x="5667" y="2304686"/>
                    <a:pt x="0" y="2299018"/>
                    <a:pt x="0" y="2292028"/>
                  </a:cubicBezTo>
                  <a:lnTo>
                    <a:pt x="0" y="12658"/>
                  </a:lnTo>
                  <a:cubicBezTo>
                    <a:pt x="0" y="9301"/>
                    <a:pt x="1334" y="6081"/>
                    <a:pt x="3707" y="3707"/>
                  </a:cubicBezTo>
                  <a:cubicBezTo>
                    <a:pt x="6081" y="1334"/>
                    <a:pt x="9301" y="0"/>
                    <a:pt x="12658" y="0"/>
                  </a:cubicBezTo>
                  <a:close/>
                </a:path>
              </a:pathLst>
            </a:custGeom>
            <a:solidFill>
              <a:srgbClr val="C3CDC8"/>
            </a:solidFill>
          </p:spPr>
        </p:sp>
        <p:sp>
          <p:nvSpPr>
            <p:cNvPr name="TextBox 4" id="4"/>
            <p:cNvSpPr txBox="true"/>
            <p:nvPr/>
          </p:nvSpPr>
          <p:spPr>
            <a:xfrm>
              <a:off x="0" y="-38100"/>
              <a:ext cx="805419" cy="234278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11</a:t>
              </a:r>
            </a:p>
          </p:txBody>
        </p:sp>
      </p:grpSp>
      <p:grpSp>
        <p:nvGrpSpPr>
          <p:cNvPr name="Group 8" id="8"/>
          <p:cNvGrpSpPr/>
          <p:nvPr/>
        </p:nvGrpSpPr>
        <p:grpSpPr>
          <a:xfrm rot="0">
            <a:off x="17773650" y="-42358"/>
            <a:ext cx="556708" cy="5567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166012" y="1946902"/>
            <a:ext cx="8754550" cy="5046028"/>
          </a:xfrm>
          <a:custGeom>
            <a:avLst/>
            <a:gdLst/>
            <a:ahLst/>
            <a:cxnLst/>
            <a:rect r="r" b="b" t="t" l="l"/>
            <a:pathLst>
              <a:path h="5046028" w="8754550">
                <a:moveTo>
                  <a:pt x="0" y="0"/>
                </a:moveTo>
                <a:lnTo>
                  <a:pt x="8754550" y="0"/>
                </a:lnTo>
                <a:lnTo>
                  <a:pt x="8754550" y="5046027"/>
                </a:lnTo>
                <a:lnTo>
                  <a:pt x="0" y="5046027"/>
                </a:lnTo>
                <a:lnTo>
                  <a:pt x="0" y="0"/>
                </a:lnTo>
                <a:close/>
              </a:path>
            </a:pathLst>
          </a:custGeom>
          <a:blipFill>
            <a:blip r:embed="rId2"/>
            <a:stretch>
              <a:fillRect l="-211" t="-616" r="-211" b="0"/>
            </a:stretch>
          </a:blipFill>
        </p:spPr>
      </p:sp>
      <p:sp>
        <p:nvSpPr>
          <p:cNvPr name="Freeform 12" id="12"/>
          <p:cNvSpPr/>
          <p:nvPr/>
        </p:nvSpPr>
        <p:spPr>
          <a:xfrm flipH="false" flipV="false" rot="0">
            <a:off x="9024455" y="1946902"/>
            <a:ext cx="8749195" cy="4899549"/>
          </a:xfrm>
          <a:custGeom>
            <a:avLst/>
            <a:gdLst/>
            <a:ahLst/>
            <a:cxnLst/>
            <a:rect r="r" b="b" t="t" l="l"/>
            <a:pathLst>
              <a:path h="4899549" w="8749195">
                <a:moveTo>
                  <a:pt x="0" y="0"/>
                </a:moveTo>
                <a:lnTo>
                  <a:pt x="8749195" y="0"/>
                </a:lnTo>
                <a:lnTo>
                  <a:pt x="8749195" y="4899549"/>
                </a:lnTo>
                <a:lnTo>
                  <a:pt x="0" y="4899549"/>
                </a:lnTo>
                <a:lnTo>
                  <a:pt x="0" y="0"/>
                </a:lnTo>
                <a:close/>
              </a:path>
            </a:pathLst>
          </a:custGeom>
          <a:blipFill>
            <a:blip r:embed="rId3"/>
            <a:stretch>
              <a:fillRect l="0" t="0" r="0" b="0"/>
            </a:stretch>
          </a:blipFill>
        </p:spPr>
      </p:sp>
      <p:sp>
        <p:nvSpPr>
          <p:cNvPr name="TextBox 13" id="13"/>
          <p:cNvSpPr txBox="true"/>
          <p:nvPr/>
        </p:nvSpPr>
        <p:spPr>
          <a:xfrm rot="0">
            <a:off x="4096432" y="-5411"/>
            <a:ext cx="12932939"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Dummy Classifier</a:t>
            </a:r>
          </a:p>
        </p:txBody>
      </p:sp>
      <p:sp>
        <p:nvSpPr>
          <p:cNvPr name="TextBox 14" id="14"/>
          <p:cNvSpPr txBox="true"/>
          <p:nvPr/>
        </p:nvSpPr>
        <p:spPr>
          <a:xfrm rot="0">
            <a:off x="166012" y="7525059"/>
            <a:ext cx="8255379" cy="2525945"/>
          </a:xfrm>
          <a:prstGeom prst="rect">
            <a:avLst/>
          </a:prstGeom>
        </p:spPr>
        <p:txBody>
          <a:bodyPr anchor="t" rtlCol="false" tIns="0" lIns="0" bIns="0" rIns="0">
            <a:spAutoFit/>
          </a:bodyPr>
          <a:lstStyle/>
          <a:p>
            <a:pPr algn="l" marL="333315" indent="-166657" lvl="1">
              <a:lnSpc>
                <a:spcPts val="2161"/>
              </a:lnSpc>
              <a:buFont typeface="Arial"/>
              <a:buChar char="•"/>
            </a:pPr>
            <a:r>
              <a:rPr lang="en-US" b="true" sz="1543">
                <a:solidFill>
                  <a:srgbClr val="000000"/>
                </a:solidFill>
                <a:latin typeface="Helvetica World Bold"/>
                <a:ea typeface="Helvetica World Bold"/>
                <a:cs typeface="Helvetica World Bold"/>
                <a:sym typeface="Helvetica World Bold"/>
              </a:rPr>
              <a:t>Fonctionnement : prédit toujours la classe majoritaire (reste)</a:t>
            </a:r>
          </a:p>
          <a:p>
            <a:pPr algn="l">
              <a:lnSpc>
                <a:spcPts val="2161"/>
              </a:lnSpc>
            </a:pPr>
          </a:p>
          <a:p>
            <a:pPr algn="l" marL="333315" indent="-166657" lvl="1">
              <a:lnSpc>
                <a:spcPts val="2161"/>
              </a:lnSpc>
              <a:buFont typeface="Arial"/>
              <a:buChar char="•"/>
            </a:pPr>
            <a:r>
              <a:rPr lang="en-US" b="true" sz="1543">
                <a:solidFill>
                  <a:srgbClr val="000000"/>
                </a:solidFill>
                <a:latin typeface="Helvetica World Bold"/>
                <a:ea typeface="Helvetica World Bold"/>
                <a:cs typeface="Helvetica World Bold"/>
                <a:sym typeface="Helvetica World Bold"/>
              </a:rPr>
              <a:t>Résultats typiques :</a:t>
            </a:r>
          </a:p>
          <a:p>
            <a:pPr algn="l">
              <a:lnSpc>
                <a:spcPts val="2161"/>
              </a:lnSpc>
            </a:pPr>
          </a:p>
          <a:p>
            <a:pPr algn="l" marL="333315" indent="-166657" lvl="1">
              <a:lnSpc>
                <a:spcPts val="2161"/>
              </a:lnSpc>
              <a:buFont typeface="Arial"/>
              <a:buChar char="•"/>
            </a:pPr>
            <a:r>
              <a:rPr lang="en-US" b="true" sz="1543">
                <a:solidFill>
                  <a:srgbClr val="000000"/>
                </a:solidFill>
                <a:latin typeface="Helvetica World Bold"/>
                <a:ea typeface="Helvetica World Bold"/>
                <a:cs typeface="Helvetica World Bold"/>
                <a:sym typeface="Helvetica World Bold"/>
              </a:rPr>
              <a:t>Accuracy : ~84 % (proportion de la classe majoritaire)</a:t>
            </a:r>
          </a:p>
          <a:p>
            <a:pPr algn="l">
              <a:lnSpc>
                <a:spcPts val="2161"/>
              </a:lnSpc>
            </a:pPr>
          </a:p>
          <a:p>
            <a:pPr algn="l" marL="333315" indent="-166657" lvl="1">
              <a:lnSpc>
                <a:spcPts val="2161"/>
              </a:lnSpc>
              <a:buFont typeface="Arial"/>
              <a:buChar char="•"/>
            </a:pPr>
            <a:r>
              <a:rPr lang="en-US" b="true" sz="1543">
                <a:solidFill>
                  <a:srgbClr val="000000"/>
                </a:solidFill>
                <a:latin typeface="Helvetica World Bold"/>
                <a:ea typeface="Helvetica World Bold"/>
                <a:cs typeface="Helvetica World Bold"/>
                <a:sym typeface="Helvetica World Bold"/>
              </a:rPr>
              <a:t>Precision, Recall, F1-score : faibles pour la classe minoritaire (quitte)</a:t>
            </a:r>
          </a:p>
          <a:p>
            <a:pPr algn="l">
              <a:lnSpc>
                <a:spcPts val="2161"/>
              </a:lnSpc>
            </a:pPr>
          </a:p>
          <a:p>
            <a:pPr algn="l">
              <a:lnSpc>
                <a:spcPts val="216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3042963" y="4228321"/>
            <a:ext cx="3058075" cy="9144000"/>
            <a:chOff x="0" y="0"/>
            <a:chExt cx="805419" cy="2408296"/>
          </a:xfrm>
        </p:grpSpPr>
        <p:sp>
          <p:nvSpPr>
            <p:cNvPr name="Freeform 3" id="3"/>
            <p:cNvSpPr/>
            <p:nvPr/>
          </p:nvSpPr>
          <p:spPr>
            <a:xfrm flipH="false" flipV="false" rot="0">
              <a:off x="0" y="0"/>
              <a:ext cx="805419" cy="2408296"/>
            </a:xfrm>
            <a:custGeom>
              <a:avLst/>
              <a:gdLst/>
              <a:ahLst/>
              <a:cxnLst/>
              <a:rect r="r" b="b" t="t" l="l"/>
              <a:pathLst>
                <a:path h="2408296" w="805419">
                  <a:moveTo>
                    <a:pt x="12658" y="0"/>
                  </a:moveTo>
                  <a:lnTo>
                    <a:pt x="792761" y="0"/>
                  </a:lnTo>
                  <a:cubicBezTo>
                    <a:pt x="799752" y="0"/>
                    <a:pt x="805419" y="5667"/>
                    <a:pt x="805419" y="12658"/>
                  </a:cubicBezTo>
                  <a:lnTo>
                    <a:pt x="805419" y="2395638"/>
                  </a:lnTo>
                  <a:cubicBezTo>
                    <a:pt x="805419" y="2398995"/>
                    <a:pt x="804085" y="2402215"/>
                    <a:pt x="801711" y="2404589"/>
                  </a:cubicBezTo>
                  <a:cubicBezTo>
                    <a:pt x="799337" y="2406963"/>
                    <a:pt x="796118" y="2408296"/>
                    <a:pt x="792761" y="2408296"/>
                  </a:cubicBezTo>
                  <a:lnTo>
                    <a:pt x="12658" y="2408296"/>
                  </a:lnTo>
                  <a:cubicBezTo>
                    <a:pt x="9301" y="2408296"/>
                    <a:pt x="6081" y="2406963"/>
                    <a:pt x="3707" y="2404589"/>
                  </a:cubicBezTo>
                  <a:cubicBezTo>
                    <a:pt x="1334" y="2402215"/>
                    <a:pt x="0" y="2398995"/>
                    <a:pt x="0" y="2395638"/>
                  </a:cubicBezTo>
                  <a:lnTo>
                    <a:pt x="0" y="12658"/>
                  </a:lnTo>
                  <a:cubicBezTo>
                    <a:pt x="0" y="9301"/>
                    <a:pt x="1334" y="6081"/>
                    <a:pt x="3707" y="3707"/>
                  </a:cubicBezTo>
                  <a:cubicBezTo>
                    <a:pt x="6081" y="1334"/>
                    <a:pt x="9301" y="0"/>
                    <a:pt x="12658" y="0"/>
                  </a:cubicBezTo>
                  <a:close/>
                </a:path>
              </a:pathLst>
            </a:custGeom>
            <a:solidFill>
              <a:srgbClr val="C3CDC8"/>
            </a:solidFill>
          </p:spPr>
        </p:sp>
        <p:sp>
          <p:nvSpPr>
            <p:cNvPr name="TextBox 4" id="4"/>
            <p:cNvSpPr txBox="true"/>
            <p:nvPr/>
          </p:nvSpPr>
          <p:spPr>
            <a:xfrm>
              <a:off x="0" y="-38100"/>
              <a:ext cx="805419" cy="24463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12</a:t>
              </a:r>
            </a:p>
          </p:txBody>
        </p:sp>
      </p:grpSp>
      <p:grpSp>
        <p:nvGrpSpPr>
          <p:cNvPr name="Group 8" id="8"/>
          <p:cNvGrpSpPr/>
          <p:nvPr/>
        </p:nvGrpSpPr>
        <p:grpSpPr>
          <a:xfrm rot="0">
            <a:off x="17773650" y="-42358"/>
            <a:ext cx="556708" cy="5567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0" y="1567386"/>
            <a:ext cx="8859352" cy="4944634"/>
          </a:xfrm>
          <a:custGeom>
            <a:avLst/>
            <a:gdLst/>
            <a:ahLst/>
            <a:cxnLst/>
            <a:rect r="r" b="b" t="t" l="l"/>
            <a:pathLst>
              <a:path h="4944634" w="8859352">
                <a:moveTo>
                  <a:pt x="0" y="0"/>
                </a:moveTo>
                <a:lnTo>
                  <a:pt x="8859352" y="0"/>
                </a:lnTo>
                <a:lnTo>
                  <a:pt x="8859352" y="4944634"/>
                </a:lnTo>
                <a:lnTo>
                  <a:pt x="0" y="4944634"/>
                </a:lnTo>
                <a:lnTo>
                  <a:pt x="0" y="0"/>
                </a:lnTo>
                <a:close/>
              </a:path>
            </a:pathLst>
          </a:custGeom>
          <a:blipFill>
            <a:blip r:embed="rId2"/>
            <a:stretch>
              <a:fillRect l="0" t="0" r="0" b="-2650"/>
            </a:stretch>
          </a:blipFill>
        </p:spPr>
      </p:sp>
      <p:sp>
        <p:nvSpPr>
          <p:cNvPr name="Freeform 12" id="12"/>
          <p:cNvSpPr/>
          <p:nvPr/>
        </p:nvSpPr>
        <p:spPr>
          <a:xfrm flipH="false" flipV="false" rot="0">
            <a:off x="9144000" y="1567386"/>
            <a:ext cx="9144000" cy="5074920"/>
          </a:xfrm>
          <a:custGeom>
            <a:avLst/>
            <a:gdLst/>
            <a:ahLst/>
            <a:cxnLst/>
            <a:rect r="r" b="b" t="t" l="l"/>
            <a:pathLst>
              <a:path h="5074920" w="9144000">
                <a:moveTo>
                  <a:pt x="0" y="0"/>
                </a:moveTo>
                <a:lnTo>
                  <a:pt x="9144000" y="0"/>
                </a:lnTo>
                <a:lnTo>
                  <a:pt x="9144000" y="5074920"/>
                </a:lnTo>
                <a:lnTo>
                  <a:pt x="0" y="5074920"/>
                </a:lnTo>
                <a:lnTo>
                  <a:pt x="0" y="0"/>
                </a:lnTo>
                <a:close/>
              </a:path>
            </a:pathLst>
          </a:custGeom>
          <a:blipFill>
            <a:blip r:embed="rId3"/>
            <a:stretch>
              <a:fillRect l="0" t="0" r="0" b="0"/>
            </a:stretch>
          </a:blipFill>
        </p:spPr>
      </p:sp>
      <p:sp>
        <p:nvSpPr>
          <p:cNvPr name="TextBox 13" id="13"/>
          <p:cNvSpPr txBox="true"/>
          <p:nvPr/>
        </p:nvSpPr>
        <p:spPr>
          <a:xfrm rot="0">
            <a:off x="4096432" y="-5411"/>
            <a:ext cx="12932939"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Régression Logistique</a:t>
            </a:r>
          </a:p>
        </p:txBody>
      </p:sp>
      <p:sp>
        <p:nvSpPr>
          <p:cNvPr name="TextBox 14" id="14"/>
          <p:cNvSpPr txBox="true"/>
          <p:nvPr/>
        </p:nvSpPr>
        <p:spPr>
          <a:xfrm rot="0">
            <a:off x="166012" y="7525059"/>
            <a:ext cx="8447543" cy="2629219"/>
          </a:xfrm>
          <a:prstGeom prst="rect">
            <a:avLst/>
          </a:prstGeom>
        </p:spPr>
        <p:txBody>
          <a:bodyPr anchor="t" rtlCol="false" tIns="0" lIns="0" bIns="0" rIns="0">
            <a:spAutoFit/>
          </a:bodyPr>
          <a:lstStyle/>
          <a:p>
            <a:pPr algn="l" marL="341074" indent="-170537" lvl="1">
              <a:lnSpc>
                <a:spcPts val="2211"/>
              </a:lnSpc>
              <a:buFont typeface="Arial"/>
              <a:buChar char="•"/>
            </a:pPr>
            <a:r>
              <a:rPr lang="en-US" b="true" sz="1579">
                <a:solidFill>
                  <a:srgbClr val="000000"/>
                </a:solidFill>
                <a:latin typeface="Helvetica World Bold"/>
                <a:ea typeface="Helvetica World Bold"/>
                <a:cs typeface="Helvetica World Bold"/>
                <a:sym typeface="Helvetica World Bold"/>
              </a:rPr>
              <a:t>Fonctionnement : calcule la probabilité qu’un employé quitte, puis classe selon un seuil (0.5 par défaut)</a:t>
            </a:r>
          </a:p>
          <a:p>
            <a:pPr algn="l">
              <a:lnSpc>
                <a:spcPts val="2211"/>
              </a:lnSpc>
            </a:pPr>
          </a:p>
          <a:p>
            <a:pPr algn="l" marL="341074" indent="-170537" lvl="1">
              <a:lnSpc>
                <a:spcPts val="2211"/>
              </a:lnSpc>
              <a:buFont typeface="Arial"/>
              <a:buChar char="•"/>
            </a:pPr>
            <a:r>
              <a:rPr lang="en-US" b="true" sz="1579">
                <a:solidFill>
                  <a:srgbClr val="000000"/>
                </a:solidFill>
                <a:latin typeface="Helvetica World Bold"/>
                <a:ea typeface="Helvetica World Bold"/>
                <a:cs typeface="Helvetica World Bold"/>
                <a:sym typeface="Helvetica World Bold"/>
              </a:rPr>
              <a:t>Résultats :</a:t>
            </a:r>
          </a:p>
          <a:p>
            <a:pPr algn="l" marL="341074" indent="-170537" lvl="1">
              <a:lnSpc>
                <a:spcPts val="2211"/>
              </a:lnSpc>
              <a:buFont typeface="Arial"/>
              <a:buChar char="•"/>
            </a:pPr>
            <a:r>
              <a:rPr lang="en-US" b="true" sz="1579">
                <a:solidFill>
                  <a:srgbClr val="000000"/>
                </a:solidFill>
                <a:latin typeface="Helvetica World Bold"/>
                <a:ea typeface="Helvetica World Bold"/>
                <a:cs typeface="Helvetica World Bold"/>
                <a:sym typeface="Helvetica World Bold"/>
              </a:rPr>
              <a:t>Accuracy légèrement meilleure que Dummy,</a:t>
            </a:r>
          </a:p>
          <a:p>
            <a:pPr algn="l" marL="341074" indent="-170537" lvl="1">
              <a:lnSpc>
                <a:spcPts val="2211"/>
              </a:lnSpc>
              <a:buFont typeface="Arial"/>
              <a:buChar char="•"/>
            </a:pPr>
            <a:r>
              <a:rPr lang="en-US" b="true" sz="1579">
                <a:solidFill>
                  <a:srgbClr val="000000"/>
                </a:solidFill>
                <a:latin typeface="Helvetica World Bold"/>
                <a:ea typeface="Helvetica World Bold"/>
                <a:cs typeface="Helvetica World Bold"/>
                <a:sym typeface="Helvetica World Bold"/>
              </a:rPr>
              <a:t>Précision et rappel pour la classe minoritaire améliorés.</a:t>
            </a:r>
          </a:p>
          <a:p>
            <a:pPr algn="l">
              <a:lnSpc>
                <a:spcPts val="2211"/>
              </a:lnSpc>
            </a:pPr>
          </a:p>
          <a:p>
            <a:pPr algn="l">
              <a:lnSpc>
                <a:spcPts val="2211"/>
              </a:lnSpc>
            </a:pPr>
            <a:r>
              <a:rPr lang="en-US" sz="1579" b="true">
                <a:solidFill>
                  <a:srgbClr val="000000"/>
                </a:solidFill>
                <a:latin typeface="Helvetica World Bold"/>
                <a:ea typeface="Helvetica World Bold"/>
                <a:cs typeface="Helvetica World Bold"/>
                <a:sym typeface="Helvetica World Bold"/>
              </a:rPr>
              <a:t>Meilleur rappel pour la classe minoritaire (≈70 %) mais précision plus faible (≈37 %)</a:t>
            </a:r>
          </a:p>
          <a:p>
            <a:pPr algn="l">
              <a:lnSpc>
                <a:spcPts val="2211"/>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614963" y="2643478"/>
            <a:ext cx="3058075" cy="12228969"/>
            <a:chOff x="0" y="0"/>
            <a:chExt cx="805419" cy="3220798"/>
          </a:xfrm>
        </p:grpSpPr>
        <p:sp>
          <p:nvSpPr>
            <p:cNvPr name="Freeform 3" id="3"/>
            <p:cNvSpPr/>
            <p:nvPr/>
          </p:nvSpPr>
          <p:spPr>
            <a:xfrm flipH="false" flipV="false" rot="0">
              <a:off x="0" y="0"/>
              <a:ext cx="805419" cy="3220798"/>
            </a:xfrm>
            <a:custGeom>
              <a:avLst/>
              <a:gdLst/>
              <a:ahLst/>
              <a:cxnLst/>
              <a:rect r="r" b="b" t="t" l="l"/>
              <a:pathLst>
                <a:path h="3220798" w="805419">
                  <a:moveTo>
                    <a:pt x="12658" y="0"/>
                  </a:moveTo>
                  <a:lnTo>
                    <a:pt x="792761" y="0"/>
                  </a:lnTo>
                  <a:cubicBezTo>
                    <a:pt x="799752" y="0"/>
                    <a:pt x="805419" y="5667"/>
                    <a:pt x="805419" y="12658"/>
                  </a:cubicBezTo>
                  <a:lnTo>
                    <a:pt x="805419" y="3208140"/>
                  </a:lnTo>
                  <a:cubicBezTo>
                    <a:pt x="805419" y="3211497"/>
                    <a:pt x="804085" y="3214717"/>
                    <a:pt x="801711" y="3217091"/>
                  </a:cubicBezTo>
                  <a:cubicBezTo>
                    <a:pt x="799337" y="3219465"/>
                    <a:pt x="796118" y="3220798"/>
                    <a:pt x="792761" y="3220798"/>
                  </a:cubicBezTo>
                  <a:lnTo>
                    <a:pt x="12658" y="3220798"/>
                  </a:lnTo>
                  <a:cubicBezTo>
                    <a:pt x="9301" y="3220798"/>
                    <a:pt x="6081" y="3219465"/>
                    <a:pt x="3707" y="3217091"/>
                  </a:cubicBezTo>
                  <a:cubicBezTo>
                    <a:pt x="1334" y="3214717"/>
                    <a:pt x="0" y="3211497"/>
                    <a:pt x="0" y="3208140"/>
                  </a:cubicBezTo>
                  <a:lnTo>
                    <a:pt x="0" y="12658"/>
                  </a:lnTo>
                  <a:cubicBezTo>
                    <a:pt x="0" y="9301"/>
                    <a:pt x="1334" y="6081"/>
                    <a:pt x="3707" y="3707"/>
                  </a:cubicBezTo>
                  <a:cubicBezTo>
                    <a:pt x="6081" y="1334"/>
                    <a:pt x="9301" y="0"/>
                    <a:pt x="12658" y="0"/>
                  </a:cubicBezTo>
                  <a:close/>
                </a:path>
              </a:pathLst>
            </a:custGeom>
            <a:solidFill>
              <a:srgbClr val="C3CDC8"/>
            </a:solidFill>
          </p:spPr>
        </p:sp>
        <p:sp>
          <p:nvSpPr>
            <p:cNvPr name="TextBox 4" id="4"/>
            <p:cNvSpPr txBox="true"/>
            <p:nvPr/>
          </p:nvSpPr>
          <p:spPr>
            <a:xfrm>
              <a:off x="0" y="-38100"/>
              <a:ext cx="805419" cy="32588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13</a:t>
              </a:r>
            </a:p>
          </p:txBody>
        </p:sp>
      </p:grpSp>
      <p:grpSp>
        <p:nvGrpSpPr>
          <p:cNvPr name="Group 8" id="8"/>
          <p:cNvGrpSpPr/>
          <p:nvPr/>
        </p:nvGrpSpPr>
        <p:grpSpPr>
          <a:xfrm rot="0">
            <a:off x="17773650" y="-42358"/>
            <a:ext cx="556708" cy="5567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106776" y="2280247"/>
            <a:ext cx="7979311" cy="4578130"/>
          </a:xfrm>
          <a:custGeom>
            <a:avLst/>
            <a:gdLst/>
            <a:ahLst/>
            <a:cxnLst/>
            <a:rect r="r" b="b" t="t" l="l"/>
            <a:pathLst>
              <a:path h="4578130" w="7979311">
                <a:moveTo>
                  <a:pt x="0" y="0"/>
                </a:moveTo>
                <a:lnTo>
                  <a:pt x="7979311" y="0"/>
                </a:lnTo>
                <a:lnTo>
                  <a:pt x="7979311" y="4578130"/>
                </a:lnTo>
                <a:lnTo>
                  <a:pt x="0" y="4578130"/>
                </a:lnTo>
                <a:lnTo>
                  <a:pt x="0" y="0"/>
                </a:lnTo>
                <a:close/>
              </a:path>
            </a:pathLst>
          </a:custGeom>
          <a:blipFill>
            <a:blip r:embed="rId2"/>
            <a:stretch>
              <a:fillRect l="0" t="0" r="0" b="0"/>
            </a:stretch>
          </a:blipFill>
        </p:spPr>
      </p:sp>
      <p:sp>
        <p:nvSpPr>
          <p:cNvPr name="Freeform 12" id="12"/>
          <p:cNvSpPr/>
          <p:nvPr/>
        </p:nvSpPr>
        <p:spPr>
          <a:xfrm flipH="false" flipV="false" rot="0">
            <a:off x="8679110" y="1686551"/>
            <a:ext cx="9094540" cy="5115679"/>
          </a:xfrm>
          <a:custGeom>
            <a:avLst/>
            <a:gdLst/>
            <a:ahLst/>
            <a:cxnLst/>
            <a:rect r="r" b="b" t="t" l="l"/>
            <a:pathLst>
              <a:path h="5115679" w="9094540">
                <a:moveTo>
                  <a:pt x="0" y="0"/>
                </a:moveTo>
                <a:lnTo>
                  <a:pt x="9094540" y="0"/>
                </a:lnTo>
                <a:lnTo>
                  <a:pt x="9094540" y="5115679"/>
                </a:lnTo>
                <a:lnTo>
                  <a:pt x="0" y="5115679"/>
                </a:lnTo>
                <a:lnTo>
                  <a:pt x="0" y="0"/>
                </a:lnTo>
                <a:close/>
              </a:path>
            </a:pathLst>
          </a:custGeom>
          <a:blipFill>
            <a:blip r:embed="rId3"/>
            <a:stretch>
              <a:fillRect l="0" t="0" r="0" b="0"/>
            </a:stretch>
          </a:blipFill>
        </p:spPr>
      </p:sp>
      <p:sp>
        <p:nvSpPr>
          <p:cNvPr name="TextBox 13" id="13"/>
          <p:cNvSpPr txBox="true"/>
          <p:nvPr/>
        </p:nvSpPr>
        <p:spPr>
          <a:xfrm rot="0">
            <a:off x="4096432" y="-5411"/>
            <a:ext cx="12932939"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RandomForest optimisé</a:t>
            </a:r>
          </a:p>
        </p:txBody>
      </p:sp>
      <p:sp>
        <p:nvSpPr>
          <p:cNvPr name="TextBox 14" id="14"/>
          <p:cNvSpPr txBox="true"/>
          <p:nvPr/>
        </p:nvSpPr>
        <p:spPr>
          <a:xfrm rot="0">
            <a:off x="3705135" y="7436588"/>
            <a:ext cx="10396889" cy="2592117"/>
          </a:xfrm>
          <a:prstGeom prst="rect">
            <a:avLst/>
          </a:prstGeom>
        </p:spPr>
        <p:txBody>
          <a:bodyPr anchor="t" rtlCol="false" tIns="0" lIns="0" bIns="0" rIns="0">
            <a:spAutoFit/>
          </a:bodyPr>
          <a:lstStyle/>
          <a:p>
            <a:pPr algn="l" marL="333315" indent="-166657" lvl="1">
              <a:lnSpc>
                <a:spcPts val="2161"/>
              </a:lnSpc>
              <a:buFont typeface="Arial"/>
              <a:buChar char="•"/>
            </a:pPr>
            <a:r>
              <a:rPr lang="en-US" b="true" sz="1543">
                <a:solidFill>
                  <a:srgbClr val="000000"/>
                </a:solidFill>
                <a:latin typeface="Helvetica World Bold"/>
                <a:ea typeface="Helvetica World Bold"/>
                <a:cs typeface="Helvetica World Bold"/>
                <a:sym typeface="Helvetica World Bold"/>
              </a:rPr>
              <a:t>Améliorer la prédiction des départs d’employés (classe minoritaire) par rapport aux modèles de base.</a:t>
            </a:r>
          </a:p>
          <a:p>
            <a:pPr algn="l" marL="333315" indent="-166657" lvl="1">
              <a:lnSpc>
                <a:spcPts val="2161"/>
              </a:lnSpc>
              <a:buFont typeface="Arial"/>
              <a:buChar char="•"/>
            </a:pPr>
            <a:r>
              <a:rPr lang="en-US" b="true" sz="1543">
                <a:solidFill>
                  <a:srgbClr val="000000"/>
                </a:solidFill>
                <a:latin typeface="Helvetica World Bold"/>
                <a:ea typeface="Helvetica World Bold"/>
                <a:cs typeface="Helvetica World Bold"/>
                <a:sym typeface="Helvetica World Bold"/>
              </a:rPr>
              <a:t>Méthode :</a:t>
            </a:r>
          </a:p>
          <a:p>
            <a:pPr algn="l" marL="333315" indent="-166657" lvl="1">
              <a:lnSpc>
                <a:spcPts val="2161"/>
              </a:lnSpc>
              <a:buFont typeface="Arial"/>
              <a:buChar char="•"/>
            </a:pPr>
            <a:r>
              <a:rPr lang="en-US" b="true" sz="1543">
                <a:solidFill>
                  <a:srgbClr val="000000"/>
                </a:solidFill>
                <a:latin typeface="Helvetica World Bold"/>
                <a:ea typeface="Helvetica World Bold"/>
                <a:cs typeface="Helvetica World Bold"/>
                <a:sym typeface="Helvetica World Bold"/>
              </a:rPr>
              <a:t>Utilisation de RandomForestClassifier avec recherche d’hyperparamètres (GridSearchCV).</a:t>
            </a:r>
          </a:p>
          <a:p>
            <a:pPr algn="l" marL="333315" indent="-166657" lvl="1">
              <a:lnSpc>
                <a:spcPts val="2161"/>
              </a:lnSpc>
              <a:buFont typeface="Arial"/>
              <a:buChar char="•"/>
            </a:pPr>
            <a:r>
              <a:rPr lang="en-US" b="true" sz="1543">
                <a:solidFill>
                  <a:srgbClr val="000000"/>
                </a:solidFill>
                <a:latin typeface="Helvetica World Bold"/>
                <a:ea typeface="Helvetica World Bold"/>
                <a:cs typeface="Helvetica World Bold"/>
                <a:sym typeface="Helvetica World Bold"/>
              </a:rPr>
              <a:t>Critère d’évaluation = F1-score pour prendre en compte le déséquilibre des classes.</a:t>
            </a:r>
          </a:p>
          <a:p>
            <a:pPr algn="l" marL="333315" indent="-166657" lvl="1">
              <a:lnSpc>
                <a:spcPts val="2161"/>
              </a:lnSpc>
              <a:buFont typeface="Arial"/>
              <a:buChar char="•"/>
            </a:pPr>
            <a:r>
              <a:rPr lang="en-US" b="true" sz="1543">
                <a:solidFill>
                  <a:srgbClr val="000000"/>
                </a:solidFill>
                <a:latin typeface="Helvetica World Bold"/>
                <a:ea typeface="Helvetica World Bold"/>
                <a:cs typeface="Helvetica World Bold"/>
                <a:sym typeface="Helvetica World Bold"/>
              </a:rPr>
              <a:t>Meilleurs hyperparamètres trouvés :</a:t>
            </a:r>
          </a:p>
          <a:p>
            <a:pPr algn="l" marL="333315" indent="-166657" lvl="1">
              <a:lnSpc>
                <a:spcPts val="2161"/>
              </a:lnSpc>
              <a:buFont typeface="Arial"/>
              <a:buChar char="•"/>
            </a:pPr>
            <a:r>
              <a:rPr lang="en-US" b="true" sz="1543">
                <a:solidFill>
                  <a:srgbClr val="000000"/>
                </a:solidFill>
                <a:latin typeface="Helvetica World Bold"/>
                <a:ea typeface="Helvetica World Bold"/>
                <a:cs typeface="Helvetica World Bold"/>
                <a:sym typeface="Helvetica World Bold"/>
              </a:rPr>
              <a:t>max_depth=10, min_samples_leaf=5, min_samples_split=2, n_estimators=100</a:t>
            </a:r>
          </a:p>
          <a:p>
            <a:pPr algn="l">
              <a:lnSpc>
                <a:spcPts val="2161"/>
              </a:lnSpc>
            </a:pPr>
          </a:p>
          <a:p>
            <a:pPr algn="l" marL="333315" indent="-166657" lvl="1">
              <a:lnSpc>
                <a:spcPts val="2161"/>
              </a:lnSpc>
              <a:buFont typeface="Arial"/>
              <a:buChar char="•"/>
            </a:pPr>
            <a:r>
              <a:rPr lang="en-US" b="true" sz="1543">
                <a:solidFill>
                  <a:srgbClr val="000000"/>
                </a:solidFill>
                <a:latin typeface="Helvetica World Bold"/>
                <a:ea typeface="Helvetica World Bold"/>
                <a:cs typeface="Helvetica World Bold"/>
                <a:sym typeface="Helvetica World Bold"/>
              </a:rPr>
              <a:t>Avantage : Capte les relations non linéaires et interactions entre variables</a:t>
            </a:r>
          </a:p>
          <a:p>
            <a:pPr algn="l">
              <a:lnSpc>
                <a:spcPts val="2161"/>
              </a:lnSpc>
            </a:pPr>
          </a:p>
        </p:txBody>
      </p:sp>
      <p:sp>
        <p:nvSpPr>
          <p:cNvPr name="TextBox 15" id="15"/>
          <p:cNvSpPr txBox="true"/>
          <p:nvPr/>
        </p:nvSpPr>
        <p:spPr>
          <a:xfrm rot="0">
            <a:off x="5089749" y="1346827"/>
            <a:ext cx="7047613" cy="339724"/>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RandomForestClassifier optimisé – détection des départs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47635" y="2902338"/>
            <a:ext cx="9772650" cy="4439967"/>
            <a:chOff x="0" y="0"/>
            <a:chExt cx="2573867" cy="1169374"/>
          </a:xfrm>
        </p:grpSpPr>
        <p:sp>
          <p:nvSpPr>
            <p:cNvPr name="Freeform 3" id="3"/>
            <p:cNvSpPr/>
            <p:nvPr/>
          </p:nvSpPr>
          <p:spPr>
            <a:xfrm flipH="false" flipV="false" rot="0">
              <a:off x="0" y="0"/>
              <a:ext cx="2573867" cy="1169374"/>
            </a:xfrm>
            <a:custGeom>
              <a:avLst/>
              <a:gdLst/>
              <a:ahLst/>
              <a:cxnLst/>
              <a:rect r="r" b="b" t="t" l="l"/>
              <a:pathLst>
                <a:path h="1169374" w="2573867">
                  <a:moveTo>
                    <a:pt x="3961" y="0"/>
                  </a:moveTo>
                  <a:lnTo>
                    <a:pt x="2569906" y="0"/>
                  </a:lnTo>
                  <a:cubicBezTo>
                    <a:pt x="2572093" y="0"/>
                    <a:pt x="2573867" y="1773"/>
                    <a:pt x="2573867" y="3961"/>
                  </a:cubicBezTo>
                  <a:lnTo>
                    <a:pt x="2573867" y="1165413"/>
                  </a:lnTo>
                  <a:cubicBezTo>
                    <a:pt x="2573867" y="1167601"/>
                    <a:pt x="2572093" y="1169374"/>
                    <a:pt x="2569906" y="1169374"/>
                  </a:cubicBezTo>
                  <a:lnTo>
                    <a:pt x="3961" y="1169374"/>
                  </a:lnTo>
                  <a:cubicBezTo>
                    <a:pt x="1773" y="1169374"/>
                    <a:pt x="0" y="1167601"/>
                    <a:pt x="0" y="1165413"/>
                  </a:cubicBezTo>
                  <a:lnTo>
                    <a:pt x="0" y="3961"/>
                  </a:lnTo>
                  <a:cubicBezTo>
                    <a:pt x="0" y="1773"/>
                    <a:pt x="1773" y="0"/>
                    <a:pt x="3961" y="0"/>
                  </a:cubicBezTo>
                  <a:close/>
                </a:path>
              </a:pathLst>
            </a:custGeom>
            <a:solidFill>
              <a:srgbClr val="C3CDC8"/>
            </a:solidFill>
          </p:spPr>
        </p:sp>
        <p:sp>
          <p:nvSpPr>
            <p:cNvPr name="TextBox 4" id="4"/>
            <p:cNvSpPr txBox="true"/>
            <p:nvPr/>
          </p:nvSpPr>
          <p:spPr>
            <a:xfrm>
              <a:off x="0" y="-38100"/>
              <a:ext cx="2573867" cy="120747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14</a:t>
              </a:r>
            </a:p>
          </p:txBody>
        </p:sp>
      </p:grpSp>
      <p:grpSp>
        <p:nvGrpSpPr>
          <p:cNvPr name="Group 8" id="8"/>
          <p:cNvGrpSpPr/>
          <p:nvPr/>
        </p:nvGrpSpPr>
        <p:grpSpPr>
          <a:xfrm rot="0">
            <a:off x="17773650" y="-42358"/>
            <a:ext cx="556708" cy="5567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4994851" y="4389313"/>
            <a:ext cx="13057153" cy="4591766"/>
          </a:xfrm>
          <a:custGeom>
            <a:avLst/>
            <a:gdLst/>
            <a:ahLst/>
            <a:cxnLst/>
            <a:rect r="r" b="b" t="t" l="l"/>
            <a:pathLst>
              <a:path h="4591766" w="13057153">
                <a:moveTo>
                  <a:pt x="0" y="0"/>
                </a:moveTo>
                <a:lnTo>
                  <a:pt x="13057153" y="0"/>
                </a:lnTo>
                <a:lnTo>
                  <a:pt x="13057153" y="4591765"/>
                </a:lnTo>
                <a:lnTo>
                  <a:pt x="0" y="4591765"/>
                </a:lnTo>
                <a:lnTo>
                  <a:pt x="0" y="0"/>
                </a:lnTo>
                <a:close/>
              </a:path>
            </a:pathLst>
          </a:custGeom>
          <a:blipFill>
            <a:blip r:embed="rId2"/>
            <a:stretch>
              <a:fillRect l="0" t="0" r="0" b="0"/>
            </a:stretch>
          </a:blipFill>
        </p:spPr>
      </p:sp>
      <p:sp>
        <p:nvSpPr>
          <p:cNvPr name="TextBox 12" id="12"/>
          <p:cNvSpPr txBox="true"/>
          <p:nvPr/>
        </p:nvSpPr>
        <p:spPr>
          <a:xfrm rot="0">
            <a:off x="5315776" y="520031"/>
            <a:ext cx="12736228" cy="2828613"/>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Comparaison globale</a:t>
            </a:r>
          </a:p>
          <a:p>
            <a:pPr algn="l">
              <a:lnSpc>
                <a:spcPts val="10517"/>
              </a:lnSpc>
            </a:pPr>
            <a:r>
              <a:rPr lang="en-US" sz="7512" spc="-247" b="true">
                <a:solidFill>
                  <a:srgbClr val="000000"/>
                </a:solidFill>
                <a:latin typeface="Helvetica World Bold"/>
                <a:ea typeface="Helvetica World Bold"/>
                <a:cs typeface="Helvetica World Bold"/>
                <a:sym typeface="Helvetica World Bold"/>
              </a:rPr>
              <a:t> des modèles</a:t>
            </a:r>
          </a:p>
        </p:txBody>
      </p:sp>
      <p:sp>
        <p:nvSpPr>
          <p:cNvPr name="TextBox 13" id="13"/>
          <p:cNvSpPr txBox="true"/>
          <p:nvPr/>
        </p:nvSpPr>
        <p:spPr>
          <a:xfrm rot="0">
            <a:off x="661722" y="455602"/>
            <a:ext cx="3953936" cy="9304863"/>
          </a:xfrm>
          <a:prstGeom prst="rect">
            <a:avLst/>
          </a:prstGeom>
        </p:spPr>
        <p:txBody>
          <a:bodyPr anchor="t" rtlCol="false" tIns="0" lIns="0" bIns="0" rIns="0">
            <a:spAutoFit/>
          </a:bodyPr>
          <a:lstStyle/>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Visualiser rapidement les performances comparées de tous les modèles testés :</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DummyClassifier</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Logistic</a:t>
            </a:r>
            <a:r>
              <a:rPr lang="en-US" b="true" sz="1314">
                <a:solidFill>
                  <a:srgbClr val="000000"/>
                </a:solidFill>
                <a:latin typeface="Helvetica World Bold"/>
                <a:ea typeface="Helvetica World Bold"/>
                <a:cs typeface="Helvetica World Bold"/>
                <a:sym typeface="Helvetica World Bold"/>
              </a:rPr>
              <a:t>Regression</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R</a:t>
            </a:r>
            <a:r>
              <a:rPr lang="en-US" b="true" sz="1314">
                <a:solidFill>
                  <a:srgbClr val="000000"/>
                </a:solidFill>
                <a:latin typeface="Helvetica World Bold"/>
                <a:ea typeface="Helvetica World Bold"/>
                <a:cs typeface="Helvetica World Bold"/>
                <a:sym typeface="Helvetica World Bold"/>
              </a:rPr>
              <a:t>andomForest optimisé</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Méthode : Bar chart groupé (Plotly) avec les métriques :</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Accuracy : proportion de prédictions correctes globales</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Precision : fiabilité des prédictions positives</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Recall : capacité à détecter les départs (classe minoritaire)</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F1-scor</a:t>
            </a:r>
            <a:r>
              <a:rPr lang="en-US" b="true" sz="1314">
                <a:solidFill>
                  <a:srgbClr val="000000"/>
                </a:solidFill>
                <a:latin typeface="Helvetica World Bold"/>
                <a:ea typeface="Helvetica World Bold"/>
                <a:cs typeface="Helvetica World Bold"/>
                <a:sym typeface="Helvetica World Bold"/>
              </a:rPr>
              <a:t>e : compromis entre précision et rappel</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Interprétation clé :</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DummyClassifier : bonne accuracy (classe majoritaire), mais ne détecte pas les départs (Recall = 0).</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LogisticRegression : améliore le Recall à ~70 %, F1-score modéré (~0,48), bonne balance générale.</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RandomForest optimisé : Recall plus faible (~36 %), Precision améliorée pour certains cas, performance globale équilibrée.</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 Insight : LogisticRegression privilégie le rappel, ce qui est crucial pour identifier les employés susceptibles de quitter.</a:t>
            </a:r>
          </a:p>
          <a:p>
            <a:pPr algn="l">
              <a:lnSpc>
                <a:spcPts val="1840"/>
              </a:lnSpc>
            </a:pPr>
          </a:p>
          <a:p>
            <a:pPr algn="l">
              <a:lnSpc>
                <a:spcPts val="1840"/>
              </a:lnSpc>
            </a:pPr>
          </a:p>
        </p:txBody>
      </p:sp>
      <p:sp>
        <p:nvSpPr>
          <p:cNvPr name="TextBox 14" id="14"/>
          <p:cNvSpPr txBox="true"/>
          <p:nvPr/>
        </p:nvSpPr>
        <p:spPr>
          <a:xfrm rot="0">
            <a:off x="5315776" y="3678113"/>
            <a:ext cx="7047613" cy="339724"/>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Comparaison des performances de tous les modèles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017280" y="3594801"/>
            <a:ext cx="8944431" cy="4439967"/>
            <a:chOff x="0" y="0"/>
            <a:chExt cx="2355735" cy="1169374"/>
          </a:xfrm>
        </p:grpSpPr>
        <p:sp>
          <p:nvSpPr>
            <p:cNvPr name="Freeform 3" id="3"/>
            <p:cNvSpPr/>
            <p:nvPr/>
          </p:nvSpPr>
          <p:spPr>
            <a:xfrm flipH="false" flipV="false" rot="0">
              <a:off x="0" y="0"/>
              <a:ext cx="2355735" cy="1169374"/>
            </a:xfrm>
            <a:custGeom>
              <a:avLst/>
              <a:gdLst/>
              <a:ahLst/>
              <a:cxnLst/>
              <a:rect r="r" b="b" t="t" l="l"/>
              <a:pathLst>
                <a:path h="1169374" w="2355735">
                  <a:moveTo>
                    <a:pt x="4328" y="0"/>
                  </a:moveTo>
                  <a:lnTo>
                    <a:pt x="2351407" y="0"/>
                  </a:lnTo>
                  <a:cubicBezTo>
                    <a:pt x="2353797" y="0"/>
                    <a:pt x="2355735" y="1938"/>
                    <a:pt x="2355735" y="4328"/>
                  </a:cubicBezTo>
                  <a:lnTo>
                    <a:pt x="2355735" y="1165046"/>
                  </a:lnTo>
                  <a:cubicBezTo>
                    <a:pt x="2355735" y="1167436"/>
                    <a:pt x="2353797" y="1169374"/>
                    <a:pt x="2351407" y="1169374"/>
                  </a:cubicBezTo>
                  <a:lnTo>
                    <a:pt x="4328" y="1169374"/>
                  </a:lnTo>
                  <a:cubicBezTo>
                    <a:pt x="1938" y="1169374"/>
                    <a:pt x="0" y="1167436"/>
                    <a:pt x="0" y="1165046"/>
                  </a:cubicBezTo>
                  <a:lnTo>
                    <a:pt x="0" y="4328"/>
                  </a:lnTo>
                  <a:cubicBezTo>
                    <a:pt x="0" y="1938"/>
                    <a:pt x="1938" y="0"/>
                    <a:pt x="4328" y="0"/>
                  </a:cubicBezTo>
                  <a:close/>
                </a:path>
              </a:pathLst>
            </a:custGeom>
            <a:solidFill>
              <a:srgbClr val="C3CDC8"/>
            </a:solidFill>
          </p:spPr>
        </p:sp>
        <p:sp>
          <p:nvSpPr>
            <p:cNvPr name="TextBox 4" id="4"/>
            <p:cNvSpPr txBox="true"/>
            <p:nvPr/>
          </p:nvSpPr>
          <p:spPr>
            <a:xfrm>
              <a:off x="0" y="-38100"/>
              <a:ext cx="2355735" cy="120747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15</a:t>
              </a:r>
            </a:p>
          </p:txBody>
        </p:sp>
      </p:grpSp>
      <p:grpSp>
        <p:nvGrpSpPr>
          <p:cNvPr name="Group 8" id="8"/>
          <p:cNvGrpSpPr/>
          <p:nvPr/>
        </p:nvGrpSpPr>
        <p:grpSpPr>
          <a:xfrm rot="0">
            <a:off x="17773650" y="-42358"/>
            <a:ext cx="556708" cy="5567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4991901" y="2065916"/>
            <a:ext cx="12892406" cy="6983387"/>
          </a:xfrm>
          <a:custGeom>
            <a:avLst/>
            <a:gdLst/>
            <a:ahLst/>
            <a:cxnLst/>
            <a:rect r="r" b="b" t="t" l="l"/>
            <a:pathLst>
              <a:path h="6983387" w="12892406">
                <a:moveTo>
                  <a:pt x="0" y="0"/>
                </a:moveTo>
                <a:lnTo>
                  <a:pt x="12892406" y="0"/>
                </a:lnTo>
                <a:lnTo>
                  <a:pt x="12892406" y="6983387"/>
                </a:lnTo>
                <a:lnTo>
                  <a:pt x="0" y="6983387"/>
                </a:lnTo>
                <a:lnTo>
                  <a:pt x="0" y="0"/>
                </a:lnTo>
                <a:close/>
              </a:path>
            </a:pathLst>
          </a:custGeom>
          <a:blipFill>
            <a:blip r:embed="rId2"/>
            <a:stretch>
              <a:fillRect l="0" t="0" r="0" b="0"/>
            </a:stretch>
          </a:blipFill>
        </p:spPr>
      </p:sp>
      <p:sp>
        <p:nvSpPr>
          <p:cNvPr name="TextBox 12" id="12"/>
          <p:cNvSpPr txBox="true"/>
          <p:nvPr/>
        </p:nvSpPr>
        <p:spPr>
          <a:xfrm rot="0">
            <a:off x="4808507" y="-47769"/>
            <a:ext cx="13341345"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Importance des variables (RF)</a:t>
            </a:r>
          </a:p>
        </p:txBody>
      </p:sp>
      <p:sp>
        <p:nvSpPr>
          <p:cNvPr name="TextBox 13" id="13"/>
          <p:cNvSpPr txBox="true"/>
          <p:nvPr/>
        </p:nvSpPr>
        <p:spPr>
          <a:xfrm rot="0">
            <a:off x="477968" y="1356352"/>
            <a:ext cx="3953936" cy="9129563"/>
          </a:xfrm>
          <a:prstGeom prst="rect">
            <a:avLst/>
          </a:prstGeom>
        </p:spPr>
        <p:txBody>
          <a:bodyPr anchor="t" rtlCol="false" tIns="0" lIns="0" bIns="0" rIns="0">
            <a:spAutoFit/>
          </a:bodyPr>
          <a:lstStyle/>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Extraction du modèle :</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rf_model = pipeline.named_steps['classifier'] récupère le RandomForest entraîné.</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Gestion des variables :</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Les variables numériques sont directement utilisées.</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Les variabl</a:t>
            </a:r>
            <a:r>
              <a:rPr lang="en-US" b="true" sz="1314">
                <a:solidFill>
                  <a:srgbClr val="000000"/>
                </a:solidFill>
                <a:latin typeface="Helvetica World Bold"/>
                <a:ea typeface="Helvetica World Bold"/>
                <a:cs typeface="Helvetica World Bold"/>
                <a:sym typeface="Helvetica World Bold"/>
              </a:rPr>
              <a:t>es catégorielles sont transformées via OneHotEncoder en colonnes binaires.</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Toutes les colonnes sont concaténées (all_features).</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Importance des features :</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rf_model.feature_importances_ retourne l’importance relative de chaque variable.</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L</a:t>
            </a:r>
            <a:r>
              <a:rPr lang="en-US" b="true" sz="1314">
                <a:solidFill>
                  <a:srgbClr val="000000"/>
                </a:solidFill>
                <a:latin typeface="Helvetica World Bold"/>
                <a:ea typeface="Helvetica World Bold"/>
                <a:cs typeface="Helvetica World Bold"/>
                <a:sym typeface="Helvetica World Bold"/>
              </a:rPr>
              <a:t>es variables sont triées par importance décroissante.</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Visu</a:t>
            </a:r>
            <a:r>
              <a:rPr lang="en-US" b="true" sz="1314">
                <a:solidFill>
                  <a:srgbClr val="000000"/>
                </a:solidFill>
                <a:latin typeface="Helvetica World Bold"/>
                <a:ea typeface="Helvetica World Bold"/>
                <a:cs typeface="Helvetica World Bold"/>
                <a:sym typeface="Helvetica World Bold"/>
              </a:rPr>
              <a:t>alisation :</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Bar chart horizontal (Plotly) pour les top_k features les plus importantes.</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Pe</a:t>
            </a:r>
            <a:r>
              <a:rPr lang="en-US" b="true" sz="1314">
                <a:solidFill>
                  <a:srgbClr val="000000"/>
                </a:solidFill>
                <a:latin typeface="Helvetica World Bold"/>
                <a:ea typeface="Helvetica World Bold"/>
                <a:cs typeface="Helvetica World Bold"/>
                <a:sym typeface="Helvetica World Bold"/>
              </a:rPr>
              <a:t>rm</a:t>
            </a:r>
            <a:r>
              <a:rPr lang="en-US" b="true" sz="1314">
                <a:solidFill>
                  <a:srgbClr val="000000"/>
                </a:solidFill>
                <a:latin typeface="Helvetica World Bold"/>
                <a:ea typeface="Helvetica World Bold"/>
                <a:cs typeface="Helvetica World Bold"/>
                <a:sym typeface="Helvetica World Bold"/>
              </a:rPr>
              <a:t>et de voir rapidement quelles variables influencent le plus les prédictions du modèle.</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Interprétation clé à mettre sur le slide :</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Les variables avec les plus grandes importances ont le plus d’influence pour prédire si un employé va quitter ou rester.</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Exemple typique (selon les données) :</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Ancienneté dans l’entreprise</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Note d’évaluation actuelle</a:t>
            </a: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Satisfaction environnement / équipe</a:t>
            </a:r>
          </a:p>
          <a:p>
            <a:pPr algn="l">
              <a:lnSpc>
                <a:spcPts val="1840"/>
              </a:lnSpc>
            </a:pPr>
          </a:p>
          <a:p>
            <a:pPr algn="l" marL="283824" indent="-141912" lvl="1">
              <a:lnSpc>
                <a:spcPts val="1840"/>
              </a:lnSpc>
              <a:buFont typeface="Arial"/>
              <a:buChar char="•"/>
            </a:pPr>
            <a:r>
              <a:rPr lang="en-US" b="true" sz="1314">
                <a:solidFill>
                  <a:srgbClr val="000000"/>
                </a:solidFill>
                <a:latin typeface="Helvetica World Bold"/>
                <a:ea typeface="Helvetica World Bold"/>
                <a:cs typeface="Helvetica World Bold"/>
                <a:sym typeface="Helvetica World Bold"/>
              </a:rPr>
              <a:t>Insight : Permet d’orienter des actions RH (focus sur les facteurs critiques de départ).</a:t>
            </a:r>
          </a:p>
          <a:p>
            <a:pPr algn="l">
              <a:lnSpc>
                <a:spcPts val="1840"/>
              </a:lnSpc>
            </a:pPr>
          </a:p>
        </p:txBody>
      </p:sp>
      <p:sp>
        <p:nvSpPr>
          <p:cNvPr name="TextBox 14" id="14"/>
          <p:cNvSpPr txBox="true"/>
          <p:nvPr/>
        </p:nvSpPr>
        <p:spPr>
          <a:xfrm rot="0">
            <a:off x="4991901" y="1346827"/>
            <a:ext cx="7047613" cy="339724"/>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Analyse des features avec le RandomForest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017280" y="3594801"/>
            <a:ext cx="8944431" cy="4439967"/>
            <a:chOff x="0" y="0"/>
            <a:chExt cx="2355735" cy="1169374"/>
          </a:xfrm>
        </p:grpSpPr>
        <p:sp>
          <p:nvSpPr>
            <p:cNvPr name="Freeform 3" id="3"/>
            <p:cNvSpPr/>
            <p:nvPr/>
          </p:nvSpPr>
          <p:spPr>
            <a:xfrm flipH="false" flipV="false" rot="0">
              <a:off x="0" y="0"/>
              <a:ext cx="2355735" cy="1169374"/>
            </a:xfrm>
            <a:custGeom>
              <a:avLst/>
              <a:gdLst/>
              <a:ahLst/>
              <a:cxnLst/>
              <a:rect r="r" b="b" t="t" l="l"/>
              <a:pathLst>
                <a:path h="1169374" w="2355735">
                  <a:moveTo>
                    <a:pt x="4328" y="0"/>
                  </a:moveTo>
                  <a:lnTo>
                    <a:pt x="2351407" y="0"/>
                  </a:lnTo>
                  <a:cubicBezTo>
                    <a:pt x="2353797" y="0"/>
                    <a:pt x="2355735" y="1938"/>
                    <a:pt x="2355735" y="4328"/>
                  </a:cubicBezTo>
                  <a:lnTo>
                    <a:pt x="2355735" y="1165046"/>
                  </a:lnTo>
                  <a:cubicBezTo>
                    <a:pt x="2355735" y="1167436"/>
                    <a:pt x="2353797" y="1169374"/>
                    <a:pt x="2351407" y="1169374"/>
                  </a:cubicBezTo>
                  <a:lnTo>
                    <a:pt x="4328" y="1169374"/>
                  </a:lnTo>
                  <a:cubicBezTo>
                    <a:pt x="1938" y="1169374"/>
                    <a:pt x="0" y="1167436"/>
                    <a:pt x="0" y="1165046"/>
                  </a:cubicBezTo>
                  <a:lnTo>
                    <a:pt x="0" y="4328"/>
                  </a:lnTo>
                  <a:cubicBezTo>
                    <a:pt x="0" y="1938"/>
                    <a:pt x="1938" y="0"/>
                    <a:pt x="4328" y="0"/>
                  </a:cubicBezTo>
                  <a:close/>
                </a:path>
              </a:pathLst>
            </a:custGeom>
            <a:solidFill>
              <a:srgbClr val="C3CDC8"/>
            </a:solidFill>
          </p:spPr>
        </p:sp>
        <p:sp>
          <p:nvSpPr>
            <p:cNvPr name="TextBox 4" id="4"/>
            <p:cNvSpPr txBox="true"/>
            <p:nvPr/>
          </p:nvSpPr>
          <p:spPr>
            <a:xfrm>
              <a:off x="0" y="-38100"/>
              <a:ext cx="2355735" cy="120747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16</a:t>
              </a:r>
            </a:p>
          </p:txBody>
        </p:sp>
      </p:grpSp>
      <p:grpSp>
        <p:nvGrpSpPr>
          <p:cNvPr name="Group 8" id="8"/>
          <p:cNvGrpSpPr/>
          <p:nvPr/>
        </p:nvGrpSpPr>
        <p:grpSpPr>
          <a:xfrm rot="0">
            <a:off x="17773650" y="-42358"/>
            <a:ext cx="556708" cy="5567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4991901" y="1926486"/>
            <a:ext cx="12635449" cy="6975821"/>
          </a:xfrm>
          <a:custGeom>
            <a:avLst/>
            <a:gdLst/>
            <a:ahLst/>
            <a:cxnLst/>
            <a:rect r="r" b="b" t="t" l="l"/>
            <a:pathLst>
              <a:path h="6975821" w="12635449">
                <a:moveTo>
                  <a:pt x="0" y="0"/>
                </a:moveTo>
                <a:lnTo>
                  <a:pt x="12635449" y="0"/>
                </a:lnTo>
                <a:lnTo>
                  <a:pt x="12635449" y="6975821"/>
                </a:lnTo>
                <a:lnTo>
                  <a:pt x="0" y="6975821"/>
                </a:lnTo>
                <a:lnTo>
                  <a:pt x="0" y="0"/>
                </a:lnTo>
                <a:close/>
              </a:path>
            </a:pathLst>
          </a:custGeom>
          <a:blipFill>
            <a:blip r:embed="rId2"/>
            <a:stretch>
              <a:fillRect l="0" t="0" r="0" b="0"/>
            </a:stretch>
          </a:blipFill>
        </p:spPr>
      </p:sp>
      <p:sp>
        <p:nvSpPr>
          <p:cNvPr name="TextBox 12" id="12"/>
          <p:cNvSpPr txBox="true"/>
          <p:nvPr/>
        </p:nvSpPr>
        <p:spPr>
          <a:xfrm rot="0">
            <a:off x="4808507" y="-47769"/>
            <a:ext cx="13341345"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Permutation importance </a:t>
            </a:r>
          </a:p>
        </p:txBody>
      </p:sp>
      <p:sp>
        <p:nvSpPr>
          <p:cNvPr name="TextBox 13" id="13"/>
          <p:cNvSpPr txBox="true"/>
          <p:nvPr/>
        </p:nvSpPr>
        <p:spPr>
          <a:xfrm rot="0">
            <a:off x="375288" y="1492332"/>
            <a:ext cx="4159295" cy="8373973"/>
          </a:xfrm>
          <a:prstGeom prst="rect">
            <a:avLst/>
          </a:prstGeom>
        </p:spPr>
        <p:txBody>
          <a:bodyPr anchor="t" rtlCol="false" tIns="0" lIns="0" bIns="0" rIns="0">
            <a:spAutoFit/>
          </a:bodyPr>
          <a:lstStyle/>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Transformation des données :</a:t>
            </a:r>
          </a:p>
          <a:p>
            <a:pPr algn="l">
              <a:lnSpc>
                <a:spcPts val="1700"/>
              </a:lnSpc>
            </a:pP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X_test_t</a:t>
            </a:r>
            <a:r>
              <a:rPr lang="en-US" b="true" sz="1214">
                <a:solidFill>
                  <a:srgbClr val="000000"/>
                </a:solidFill>
                <a:latin typeface="Helvetica World Bold"/>
                <a:ea typeface="Helvetica World Bold"/>
                <a:cs typeface="Helvetica World Bold"/>
                <a:sym typeface="Helvetica World Bold"/>
              </a:rPr>
              <a:t>ransformed = preproc.transform(X_test)</a:t>
            </a:r>
          </a:p>
          <a:p>
            <a:pPr algn="l">
              <a:lnSpc>
                <a:spcPts val="1700"/>
              </a:lnSpc>
            </a:pPr>
          </a:p>
          <a:p>
            <a:pPr algn="l">
              <a:lnSpc>
                <a:spcPts val="1700"/>
              </a:lnSpc>
            </a:pPr>
            <a:r>
              <a:rPr lang="en-US" sz="1214" b="true">
                <a:solidFill>
                  <a:srgbClr val="000000"/>
                </a:solidFill>
                <a:latin typeface="Helvetica World Bold"/>
                <a:ea typeface="Helvetica World Bold"/>
                <a:cs typeface="Helvetica World Bold"/>
                <a:sym typeface="Helvetica World Bold"/>
              </a:rPr>
              <a:t> applique le prétraitement aux données de test (normalisation + one-hot encoding).</a:t>
            </a:r>
          </a:p>
          <a:p>
            <a:pPr algn="l">
              <a:lnSpc>
                <a:spcPts val="1700"/>
              </a:lnSpc>
            </a:pP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Calcul d</a:t>
            </a:r>
            <a:r>
              <a:rPr lang="en-US" b="true" sz="1214">
                <a:solidFill>
                  <a:srgbClr val="000000"/>
                </a:solidFill>
                <a:latin typeface="Helvetica World Bold"/>
                <a:ea typeface="Helvetica World Bold"/>
                <a:cs typeface="Helvetica World Bold"/>
                <a:sym typeface="Helvetica World Bold"/>
              </a:rPr>
              <a:t>e l’importance par permutation :</a:t>
            </a:r>
          </a:p>
          <a:p>
            <a:pPr algn="l">
              <a:lnSpc>
                <a:spcPts val="1700"/>
              </a:lnSpc>
            </a:pP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p</a:t>
            </a:r>
            <a:r>
              <a:rPr lang="en-US" b="true" sz="1214">
                <a:solidFill>
                  <a:srgbClr val="000000"/>
                </a:solidFill>
                <a:latin typeface="Helvetica World Bold"/>
                <a:ea typeface="Helvetica World Bold"/>
                <a:cs typeface="Helvetica World Bold"/>
                <a:sym typeface="Helvetica World Bold"/>
              </a:rPr>
              <a:t>ermutation_importance évalue la diminution du score (ici F1) lorsque l</a:t>
            </a:r>
            <a:r>
              <a:rPr lang="en-US" b="true" sz="1214">
                <a:solidFill>
                  <a:srgbClr val="000000"/>
                </a:solidFill>
                <a:latin typeface="Helvetica World Bold"/>
                <a:ea typeface="Helvetica World Bold"/>
                <a:cs typeface="Helvetica World Bold"/>
                <a:sym typeface="Helvetica World Bold"/>
              </a:rPr>
              <a:t>es val</a:t>
            </a:r>
            <a:r>
              <a:rPr lang="en-US" b="true" sz="1214">
                <a:solidFill>
                  <a:srgbClr val="000000"/>
                </a:solidFill>
                <a:latin typeface="Helvetica World Bold"/>
                <a:ea typeface="Helvetica World Bold"/>
                <a:cs typeface="Helvetica World Bold"/>
                <a:sym typeface="Helvetica World Bold"/>
              </a:rPr>
              <a:t>eurs d’une feature sont mélangées aléatoirement.</a:t>
            </a:r>
          </a:p>
          <a:p>
            <a:pPr algn="l">
              <a:lnSpc>
                <a:spcPts val="1700"/>
              </a:lnSpc>
            </a:pP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Si le score chute fortement, la feature est importante.</a:t>
            </a:r>
          </a:p>
          <a:p>
            <a:pPr algn="l">
              <a:lnSpc>
                <a:spcPts val="1700"/>
              </a:lnSpc>
            </a:pP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n_repeats=10 : répète 10 fois la permutation pour stabiliser le résultat.</a:t>
            </a:r>
          </a:p>
          <a:p>
            <a:pPr algn="l">
              <a:lnSpc>
                <a:spcPts val="1700"/>
              </a:lnSpc>
            </a:pP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Création du DataFra</a:t>
            </a:r>
            <a:r>
              <a:rPr lang="en-US" b="true" sz="1214">
                <a:solidFill>
                  <a:srgbClr val="000000"/>
                </a:solidFill>
                <a:latin typeface="Helvetica World Bold"/>
                <a:ea typeface="Helvetica World Bold"/>
                <a:cs typeface="Helvetica World Bold"/>
                <a:sym typeface="Helvetica World Bold"/>
              </a:rPr>
              <a:t>me pour visualisation :</a:t>
            </a: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Les features sont associées à leur importance moyenne (importance_mean).</a:t>
            </a: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L</a:t>
            </a:r>
            <a:r>
              <a:rPr lang="en-US" b="true" sz="1214">
                <a:solidFill>
                  <a:srgbClr val="000000"/>
                </a:solidFill>
                <a:latin typeface="Helvetica World Bold"/>
                <a:ea typeface="Helvetica World Bold"/>
                <a:cs typeface="Helvetica World Bold"/>
                <a:sym typeface="Helvetica World Bold"/>
              </a:rPr>
              <a:t>es features sont triées par ordre décroissant.</a:t>
            </a: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Visu</a:t>
            </a:r>
            <a:r>
              <a:rPr lang="en-US" b="true" sz="1214">
                <a:solidFill>
                  <a:srgbClr val="000000"/>
                </a:solidFill>
                <a:latin typeface="Helvetica World Bold"/>
                <a:ea typeface="Helvetica World Bold"/>
                <a:cs typeface="Helvetica World Bold"/>
                <a:sym typeface="Helvetica World Bold"/>
              </a:rPr>
              <a:t>alisation :</a:t>
            </a: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Bar chart horizontal (Plotly) pour les top_k features les plus i</a:t>
            </a:r>
            <a:r>
              <a:rPr lang="en-US" b="true" sz="1214">
                <a:solidFill>
                  <a:srgbClr val="000000"/>
                </a:solidFill>
                <a:latin typeface="Helvetica World Bold"/>
                <a:ea typeface="Helvetica World Bold"/>
                <a:cs typeface="Helvetica World Bold"/>
                <a:sym typeface="Helvetica World Bold"/>
              </a:rPr>
              <a:t>nfluentes.</a:t>
            </a: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Interprétation clé à mettre sur le slide :</a:t>
            </a: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Contrairement à l’importance native du RandomForest, cette méthode évalue l’impact réel sur la performance.</a:t>
            </a:r>
          </a:p>
          <a:p>
            <a:pPr algn="l">
              <a:lnSpc>
                <a:spcPts val="1700"/>
              </a:lnSpc>
            </a:pP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Les features les plus importantes montrent quelles variables influencent vraiment les prédictions.</a:t>
            </a:r>
          </a:p>
          <a:p>
            <a:pPr algn="l">
              <a:lnSpc>
                <a:spcPts val="1700"/>
              </a:lnSpc>
            </a:pPr>
          </a:p>
          <a:p>
            <a:pPr algn="l" marL="262180" indent="-131090" lvl="1">
              <a:lnSpc>
                <a:spcPts val="1700"/>
              </a:lnSpc>
              <a:buFont typeface="Arial"/>
              <a:buChar char="•"/>
            </a:pPr>
            <a:r>
              <a:rPr lang="en-US" b="true" sz="1214">
                <a:solidFill>
                  <a:srgbClr val="000000"/>
                </a:solidFill>
                <a:latin typeface="Helvetica World Bold"/>
                <a:ea typeface="Helvetica World Bold"/>
                <a:cs typeface="Helvetica World Bold"/>
                <a:sym typeface="Helvetica World Bold"/>
              </a:rPr>
              <a:t> </a:t>
            </a:r>
            <a:r>
              <a:rPr lang="en-US" b="true" sz="1214">
                <a:solidFill>
                  <a:srgbClr val="000000"/>
                </a:solidFill>
                <a:latin typeface="Helvetica World Bold"/>
                <a:ea typeface="Helvetica World Bold"/>
                <a:cs typeface="Helvetica World Bold"/>
                <a:sym typeface="Helvetica World Bold"/>
              </a:rPr>
              <a:t>Insight : Permet de confirmer ou ajuster les priorités identifiées par l’importance native.</a:t>
            </a:r>
          </a:p>
          <a:p>
            <a:pPr algn="l">
              <a:lnSpc>
                <a:spcPts val="1700"/>
              </a:lnSpc>
            </a:pPr>
          </a:p>
        </p:txBody>
      </p:sp>
      <p:sp>
        <p:nvSpPr>
          <p:cNvPr name="TextBox 14" id="14"/>
          <p:cNvSpPr txBox="true"/>
          <p:nvPr/>
        </p:nvSpPr>
        <p:spPr>
          <a:xfrm rot="0">
            <a:off x="4991901" y="1346827"/>
            <a:ext cx="7047613" cy="339724"/>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Analyse des features via Permutation Importance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107420" y="3371073"/>
            <a:ext cx="9258300" cy="4573555"/>
            <a:chOff x="0" y="0"/>
            <a:chExt cx="2438400" cy="1204558"/>
          </a:xfrm>
        </p:grpSpPr>
        <p:sp>
          <p:nvSpPr>
            <p:cNvPr name="Freeform 3" id="3"/>
            <p:cNvSpPr/>
            <p:nvPr/>
          </p:nvSpPr>
          <p:spPr>
            <a:xfrm flipH="false" flipV="false" rot="0">
              <a:off x="0" y="0"/>
              <a:ext cx="2438400" cy="1204558"/>
            </a:xfrm>
            <a:custGeom>
              <a:avLst/>
              <a:gdLst/>
              <a:ahLst/>
              <a:cxnLst/>
              <a:rect r="r" b="b" t="t" l="l"/>
              <a:pathLst>
                <a:path h="1204558" w="2438400">
                  <a:moveTo>
                    <a:pt x="4181" y="0"/>
                  </a:moveTo>
                  <a:lnTo>
                    <a:pt x="2434219" y="0"/>
                  </a:lnTo>
                  <a:cubicBezTo>
                    <a:pt x="2436528" y="0"/>
                    <a:pt x="2438400" y="1872"/>
                    <a:pt x="2438400" y="4181"/>
                  </a:cubicBezTo>
                  <a:lnTo>
                    <a:pt x="2438400" y="1200377"/>
                  </a:lnTo>
                  <a:cubicBezTo>
                    <a:pt x="2438400" y="1202686"/>
                    <a:pt x="2436528" y="1204558"/>
                    <a:pt x="2434219" y="1204558"/>
                  </a:cubicBezTo>
                  <a:lnTo>
                    <a:pt x="4181" y="1204558"/>
                  </a:lnTo>
                  <a:cubicBezTo>
                    <a:pt x="1872" y="1204558"/>
                    <a:pt x="0" y="1202686"/>
                    <a:pt x="0" y="1200377"/>
                  </a:cubicBezTo>
                  <a:lnTo>
                    <a:pt x="0" y="4181"/>
                  </a:lnTo>
                  <a:cubicBezTo>
                    <a:pt x="0" y="1872"/>
                    <a:pt x="1872" y="0"/>
                    <a:pt x="4181" y="0"/>
                  </a:cubicBezTo>
                  <a:close/>
                </a:path>
              </a:pathLst>
            </a:custGeom>
            <a:solidFill>
              <a:srgbClr val="C3CDC8"/>
            </a:solidFill>
          </p:spPr>
        </p:sp>
        <p:sp>
          <p:nvSpPr>
            <p:cNvPr name="TextBox 4" id="4"/>
            <p:cNvSpPr txBox="true"/>
            <p:nvPr/>
          </p:nvSpPr>
          <p:spPr>
            <a:xfrm>
              <a:off x="0" y="-38100"/>
              <a:ext cx="2438400" cy="12426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17</a:t>
              </a:r>
            </a:p>
          </p:txBody>
        </p:sp>
      </p:grpSp>
      <p:grpSp>
        <p:nvGrpSpPr>
          <p:cNvPr name="Group 8" id="8"/>
          <p:cNvGrpSpPr/>
          <p:nvPr/>
        </p:nvGrpSpPr>
        <p:grpSpPr>
          <a:xfrm rot="0">
            <a:off x="17773650" y="-42358"/>
            <a:ext cx="556708" cy="5567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4991901" y="2010401"/>
            <a:ext cx="13081001" cy="7074642"/>
          </a:xfrm>
          <a:custGeom>
            <a:avLst/>
            <a:gdLst/>
            <a:ahLst/>
            <a:cxnLst/>
            <a:rect r="r" b="b" t="t" l="l"/>
            <a:pathLst>
              <a:path h="7074642" w="13081001">
                <a:moveTo>
                  <a:pt x="0" y="0"/>
                </a:moveTo>
                <a:lnTo>
                  <a:pt x="13081001" y="0"/>
                </a:lnTo>
                <a:lnTo>
                  <a:pt x="13081001" y="7074641"/>
                </a:lnTo>
                <a:lnTo>
                  <a:pt x="0" y="7074641"/>
                </a:lnTo>
                <a:lnTo>
                  <a:pt x="0" y="0"/>
                </a:lnTo>
                <a:close/>
              </a:path>
            </a:pathLst>
          </a:custGeom>
          <a:blipFill>
            <a:blip r:embed="rId2"/>
            <a:stretch>
              <a:fillRect l="0" t="0" r="0" b="0"/>
            </a:stretch>
          </a:blipFill>
        </p:spPr>
      </p:sp>
      <p:sp>
        <p:nvSpPr>
          <p:cNvPr name="TextBox 12" id="12"/>
          <p:cNvSpPr txBox="true"/>
          <p:nvPr/>
        </p:nvSpPr>
        <p:spPr>
          <a:xfrm rot="0">
            <a:off x="4808507" y="-9669"/>
            <a:ext cx="13341345" cy="1071567"/>
          </a:xfrm>
          <a:prstGeom prst="rect">
            <a:avLst/>
          </a:prstGeom>
        </p:spPr>
        <p:txBody>
          <a:bodyPr anchor="t" rtlCol="false" tIns="0" lIns="0" bIns="0" rIns="0">
            <a:spAutoFit/>
          </a:bodyPr>
          <a:lstStyle/>
          <a:p>
            <a:pPr algn="l">
              <a:lnSpc>
                <a:spcPts val="8137"/>
              </a:lnSpc>
            </a:pPr>
            <a:r>
              <a:rPr lang="en-US" sz="5812" spc="-191" b="true">
                <a:solidFill>
                  <a:srgbClr val="000000"/>
                </a:solidFill>
                <a:latin typeface="Helvetica World Bold"/>
                <a:ea typeface="Helvetica World Bold"/>
                <a:cs typeface="Helvetica World Bold"/>
                <a:sym typeface="Helvetica World Bold"/>
              </a:rPr>
              <a:t>Interprétation des modèles avec SHAP</a:t>
            </a:r>
          </a:p>
        </p:txBody>
      </p:sp>
      <p:sp>
        <p:nvSpPr>
          <p:cNvPr name="TextBox 13" id="13"/>
          <p:cNvSpPr txBox="true"/>
          <p:nvPr/>
        </p:nvSpPr>
        <p:spPr>
          <a:xfrm rot="0">
            <a:off x="234952" y="1172595"/>
            <a:ext cx="4456317" cy="9220214"/>
          </a:xfrm>
          <a:prstGeom prst="rect">
            <a:avLst/>
          </a:prstGeom>
        </p:spPr>
        <p:txBody>
          <a:bodyPr anchor="t" rtlCol="false" tIns="0" lIns="0" bIns="0" rIns="0">
            <a:spAutoFit/>
          </a:bodyPr>
          <a:lstStyle/>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Préparation des données :</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X_train_t</a:t>
            </a:r>
            <a:r>
              <a:rPr lang="en-US" b="true" sz="1190">
                <a:solidFill>
                  <a:srgbClr val="000000"/>
                </a:solidFill>
                <a:latin typeface="Helvetica World Bold"/>
                <a:ea typeface="Helvetica World Bold"/>
                <a:cs typeface="Helvetica World Bold"/>
                <a:sym typeface="Helvetica World Bold"/>
              </a:rPr>
              <a:t>ransformed = preproc.transform(X_train) applique le prétraitement aux données d’entraînement (scaling + one-hot encoding).</a:t>
            </a:r>
          </a:p>
          <a:p>
            <a:pPr algn="l">
              <a:lnSpc>
                <a:spcPts val="1666"/>
              </a:lnSpc>
            </a:pP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Création d</a:t>
            </a:r>
            <a:r>
              <a:rPr lang="en-US" b="true" sz="1190">
                <a:solidFill>
                  <a:srgbClr val="000000"/>
                </a:solidFill>
                <a:latin typeface="Helvetica World Bold"/>
                <a:ea typeface="Helvetica World Bold"/>
                <a:cs typeface="Helvetica World Bold"/>
                <a:sym typeface="Helvetica World Bold"/>
              </a:rPr>
              <a:t>e l’explainer SHAP :</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explainer = sha</a:t>
            </a:r>
            <a:r>
              <a:rPr lang="en-US" b="true" sz="1190">
                <a:solidFill>
                  <a:srgbClr val="000000"/>
                </a:solidFill>
                <a:latin typeface="Helvetica World Bold"/>
                <a:ea typeface="Helvetica World Bold"/>
                <a:cs typeface="Helvetica World Bold"/>
                <a:sym typeface="Helvetica World Bold"/>
              </a:rPr>
              <a:t>p.T</a:t>
            </a:r>
            <a:r>
              <a:rPr lang="en-US" b="true" sz="1190">
                <a:solidFill>
                  <a:srgbClr val="000000"/>
                </a:solidFill>
                <a:latin typeface="Helvetica World Bold"/>
                <a:ea typeface="Helvetica World Bold"/>
                <a:cs typeface="Helvetica World Bold"/>
                <a:sym typeface="Helvetica World Bold"/>
              </a:rPr>
              <a:t>reeExplainer(rf_model) construit un explainer adapté aux modèles de type arbre (RandomForest).</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Calcul d</a:t>
            </a:r>
            <a:r>
              <a:rPr lang="en-US" b="true" sz="1190">
                <a:solidFill>
                  <a:srgbClr val="000000"/>
                </a:solidFill>
                <a:latin typeface="Helvetica World Bold"/>
                <a:ea typeface="Helvetica World Bold"/>
                <a:cs typeface="Helvetica World Bold"/>
                <a:sym typeface="Helvetica World Bold"/>
              </a:rPr>
              <a:t>es val</a:t>
            </a:r>
            <a:r>
              <a:rPr lang="en-US" b="true" sz="1190">
                <a:solidFill>
                  <a:srgbClr val="000000"/>
                </a:solidFill>
                <a:latin typeface="Helvetica World Bold"/>
                <a:ea typeface="Helvetica World Bold"/>
                <a:cs typeface="Helvetica World Bold"/>
                <a:sym typeface="Helvetica World Bold"/>
              </a:rPr>
              <a:t>eurs SHAP :</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shap_values = explainer.shap_values(X_train_transformed) calcule l’impact de chaque feature sur chaque prédiction.</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L</a:t>
            </a:r>
            <a:r>
              <a:rPr lang="en-US" b="true" sz="1190">
                <a:solidFill>
                  <a:srgbClr val="000000"/>
                </a:solidFill>
                <a:latin typeface="Helvetica World Bold"/>
                <a:ea typeface="Helvetica World Bold"/>
                <a:cs typeface="Helvetica World Bold"/>
                <a:sym typeface="Helvetica World Bold"/>
              </a:rPr>
              <a:t>es valeurs sont séparées pour chaque classe. Ici, shap_values[1] correspond à la classe “Oui” (départ).</a:t>
            </a:r>
          </a:p>
          <a:p>
            <a:pPr algn="l">
              <a:lnSpc>
                <a:spcPts val="1666"/>
              </a:lnSpc>
            </a:pP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Importance </a:t>
            </a:r>
            <a:r>
              <a:rPr lang="en-US" b="true" sz="1190">
                <a:solidFill>
                  <a:srgbClr val="000000"/>
                </a:solidFill>
                <a:latin typeface="Helvetica World Bold"/>
                <a:ea typeface="Helvetica World Bold"/>
                <a:cs typeface="Helvetica World Bold"/>
                <a:sym typeface="Helvetica World Bold"/>
              </a:rPr>
              <a:t>moyenne absolue :</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shap_mean = np.abs(shap_values[1]).mean(axis=0) calcule l’importance moyenne absolue pour chaque feature.</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Perm</a:t>
            </a:r>
            <a:r>
              <a:rPr lang="en-US" b="true" sz="1190">
                <a:solidFill>
                  <a:srgbClr val="000000"/>
                </a:solidFill>
                <a:latin typeface="Helvetica World Bold"/>
                <a:ea typeface="Helvetica World Bold"/>
                <a:cs typeface="Helvetica World Bold"/>
                <a:sym typeface="Helvetica World Bold"/>
              </a:rPr>
              <a:t>et d’identifier les variables qui influencent le plus les prédictions.</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Cré</a:t>
            </a:r>
            <a:r>
              <a:rPr lang="en-US" b="true" sz="1190">
                <a:solidFill>
                  <a:srgbClr val="000000"/>
                </a:solidFill>
                <a:latin typeface="Helvetica World Bold"/>
                <a:ea typeface="Helvetica World Bold"/>
                <a:cs typeface="Helvetica World Bold"/>
                <a:sym typeface="Helvetica World Bold"/>
              </a:rPr>
              <a:t>ation du graphique :</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Bar chart horizontal (Plotly) pour les top_k features les plus i</a:t>
            </a:r>
            <a:r>
              <a:rPr lang="en-US" b="true" sz="1190">
                <a:solidFill>
                  <a:srgbClr val="000000"/>
                </a:solidFill>
                <a:latin typeface="Helvetica World Bold"/>
                <a:ea typeface="Helvetica World Bold"/>
                <a:cs typeface="Helvetica World Bold"/>
                <a:sym typeface="Helvetica World Bold"/>
              </a:rPr>
              <a:t>nfluentes.</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Axe X : SHAP mean absolute</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Axe Y : noms des variables</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Ordre : décroissant de l’importance</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Points clés à mettre sur le slide :</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SHAP fournit une explication fine et locale, pas seulement globale.</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Permet de voir quelle variable pousse la prédiction vers “Oui” ou “Non”.</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Comparaison possible avec :</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Importance native RF (Slide 17)</a:t>
            </a: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Permutation importance (Slide 18)</a:t>
            </a:r>
          </a:p>
          <a:p>
            <a:pPr algn="l">
              <a:lnSpc>
                <a:spcPts val="1666"/>
              </a:lnSpc>
            </a:pPr>
          </a:p>
          <a:p>
            <a:pPr algn="l" marL="257062" indent="-128531" lvl="1">
              <a:lnSpc>
                <a:spcPts val="1666"/>
              </a:lnSpc>
              <a:buFont typeface="Arial"/>
              <a:buChar char="•"/>
            </a:pPr>
            <a:r>
              <a:rPr lang="en-US" b="true" sz="1190">
                <a:solidFill>
                  <a:srgbClr val="000000"/>
                </a:solidFill>
                <a:latin typeface="Helvetica World Bold"/>
                <a:ea typeface="Helvetica World Bold"/>
                <a:cs typeface="Helvetica World Bold"/>
                <a:sym typeface="Helvetica World Bold"/>
              </a:rPr>
              <a:t> Insight : Confirme les variables critiques pour prédire les départs</a:t>
            </a:r>
            <a:r>
              <a:rPr lang="en-US" b="true" sz="1190">
                <a:solidFill>
                  <a:srgbClr val="000000"/>
                </a:solidFill>
                <a:latin typeface="Helvetica World Bold"/>
                <a:ea typeface="Helvetica World Bold"/>
                <a:cs typeface="Helvetica World Bold"/>
                <a:sym typeface="Helvetica World Bold"/>
              </a:rPr>
              <a:t> e</a:t>
            </a:r>
            <a:r>
              <a:rPr lang="en-US" b="true" sz="1190">
                <a:solidFill>
                  <a:srgbClr val="000000"/>
                </a:solidFill>
                <a:latin typeface="Helvetica World Bold"/>
                <a:ea typeface="Helvetica World Bold"/>
                <a:cs typeface="Helvetica World Bold"/>
                <a:sym typeface="Helvetica World Bold"/>
              </a:rPr>
              <a:t>t aide à interpréter le modèle pour la prise de décision RH.</a:t>
            </a:r>
          </a:p>
          <a:p>
            <a:pPr algn="l">
              <a:lnSpc>
                <a:spcPts val="1666"/>
              </a:lnSpc>
            </a:pPr>
          </a:p>
        </p:txBody>
      </p:sp>
      <p:sp>
        <p:nvSpPr>
          <p:cNvPr name="TextBox 14" id="14"/>
          <p:cNvSpPr txBox="true"/>
          <p:nvPr/>
        </p:nvSpPr>
        <p:spPr>
          <a:xfrm rot="0">
            <a:off x="4991901" y="1346827"/>
            <a:ext cx="7325577" cy="339724"/>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Analyse des features via SHAP (SHapley Additive exPlanations)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8841" y="295654"/>
            <a:ext cx="15716754" cy="10033704"/>
            <a:chOff x="0" y="0"/>
            <a:chExt cx="5378031" cy="3433379"/>
          </a:xfrm>
        </p:grpSpPr>
        <p:sp>
          <p:nvSpPr>
            <p:cNvPr name="Freeform 3" id="3"/>
            <p:cNvSpPr/>
            <p:nvPr/>
          </p:nvSpPr>
          <p:spPr>
            <a:xfrm flipH="false" flipV="false" rot="0">
              <a:off x="0" y="0"/>
              <a:ext cx="5378031" cy="3433378"/>
            </a:xfrm>
            <a:custGeom>
              <a:avLst/>
              <a:gdLst/>
              <a:ahLst/>
              <a:cxnLst/>
              <a:rect r="r" b="b" t="t" l="l"/>
              <a:pathLst>
                <a:path h="3433378" w="5378031">
                  <a:moveTo>
                    <a:pt x="2463" y="0"/>
                  </a:moveTo>
                  <a:lnTo>
                    <a:pt x="5375568" y="0"/>
                  </a:lnTo>
                  <a:cubicBezTo>
                    <a:pt x="5376221" y="0"/>
                    <a:pt x="5376847" y="259"/>
                    <a:pt x="5377309" y="721"/>
                  </a:cubicBezTo>
                  <a:cubicBezTo>
                    <a:pt x="5377771" y="1183"/>
                    <a:pt x="5378031" y="1810"/>
                    <a:pt x="5378031" y="2463"/>
                  </a:cubicBezTo>
                  <a:lnTo>
                    <a:pt x="5378031" y="3430915"/>
                  </a:lnTo>
                  <a:cubicBezTo>
                    <a:pt x="5378031" y="3431569"/>
                    <a:pt x="5377771" y="3432195"/>
                    <a:pt x="5377309" y="3432657"/>
                  </a:cubicBezTo>
                  <a:cubicBezTo>
                    <a:pt x="5376847" y="3433119"/>
                    <a:pt x="5376221" y="3433378"/>
                    <a:pt x="5375568" y="3433378"/>
                  </a:cubicBezTo>
                  <a:lnTo>
                    <a:pt x="2463" y="3433378"/>
                  </a:lnTo>
                  <a:cubicBezTo>
                    <a:pt x="1810" y="3433378"/>
                    <a:pt x="1183" y="3433119"/>
                    <a:pt x="721" y="3432657"/>
                  </a:cubicBezTo>
                  <a:cubicBezTo>
                    <a:pt x="259" y="3432195"/>
                    <a:pt x="0" y="3431569"/>
                    <a:pt x="0" y="3430915"/>
                  </a:cubicBezTo>
                  <a:lnTo>
                    <a:pt x="0" y="2463"/>
                  </a:lnTo>
                  <a:cubicBezTo>
                    <a:pt x="0" y="1810"/>
                    <a:pt x="259" y="1183"/>
                    <a:pt x="721" y="721"/>
                  </a:cubicBezTo>
                  <a:cubicBezTo>
                    <a:pt x="1183" y="259"/>
                    <a:pt x="1810" y="0"/>
                    <a:pt x="2463" y="0"/>
                  </a:cubicBezTo>
                  <a:close/>
                </a:path>
              </a:pathLst>
            </a:custGeom>
            <a:solidFill>
              <a:srgbClr val="C3CDC8"/>
            </a:solidFill>
          </p:spPr>
        </p:sp>
        <p:sp>
          <p:nvSpPr>
            <p:cNvPr name="TextBox 4" id="4"/>
            <p:cNvSpPr txBox="true"/>
            <p:nvPr/>
          </p:nvSpPr>
          <p:spPr>
            <a:xfrm>
              <a:off x="0" y="-38100"/>
              <a:ext cx="5378031" cy="347147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18</a:t>
              </a:r>
            </a:p>
          </p:txBody>
        </p:sp>
      </p:grpSp>
      <p:grpSp>
        <p:nvGrpSpPr>
          <p:cNvPr name="Group 8" id="8"/>
          <p:cNvGrpSpPr/>
          <p:nvPr/>
        </p:nvGrpSpPr>
        <p:grpSpPr>
          <a:xfrm rot="0">
            <a:off x="16860546" y="-42358"/>
            <a:ext cx="1469812" cy="14698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26336" y="0"/>
                  </a:moveTo>
                  <a:lnTo>
                    <a:pt x="786464" y="0"/>
                  </a:lnTo>
                  <a:cubicBezTo>
                    <a:pt x="793448" y="0"/>
                    <a:pt x="800147" y="2775"/>
                    <a:pt x="805086" y="7714"/>
                  </a:cubicBezTo>
                  <a:cubicBezTo>
                    <a:pt x="810025" y="12653"/>
                    <a:pt x="812800" y="19352"/>
                    <a:pt x="812800" y="26336"/>
                  </a:cubicBezTo>
                  <a:lnTo>
                    <a:pt x="812800" y="786464"/>
                  </a:lnTo>
                  <a:cubicBezTo>
                    <a:pt x="812800" y="793448"/>
                    <a:pt x="810025" y="800147"/>
                    <a:pt x="805086" y="805086"/>
                  </a:cubicBezTo>
                  <a:cubicBezTo>
                    <a:pt x="800147" y="810025"/>
                    <a:pt x="793448" y="812800"/>
                    <a:pt x="786464" y="812800"/>
                  </a:cubicBezTo>
                  <a:lnTo>
                    <a:pt x="26336" y="812800"/>
                  </a:lnTo>
                  <a:cubicBezTo>
                    <a:pt x="19352" y="812800"/>
                    <a:pt x="12653" y="810025"/>
                    <a:pt x="7714" y="805086"/>
                  </a:cubicBezTo>
                  <a:cubicBezTo>
                    <a:pt x="2775" y="800147"/>
                    <a:pt x="0" y="793448"/>
                    <a:pt x="0" y="786464"/>
                  </a:cubicBezTo>
                  <a:lnTo>
                    <a:pt x="0" y="26336"/>
                  </a:lnTo>
                  <a:cubicBezTo>
                    <a:pt x="0" y="19352"/>
                    <a:pt x="2775" y="12653"/>
                    <a:pt x="7714" y="7714"/>
                  </a:cubicBezTo>
                  <a:cubicBezTo>
                    <a:pt x="12653" y="2775"/>
                    <a:pt x="19352" y="0"/>
                    <a:pt x="26336"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14199973" y="2057400"/>
            <a:ext cx="3573677" cy="8229600"/>
            <a:chOff x="0" y="0"/>
            <a:chExt cx="553656" cy="1274980"/>
          </a:xfrm>
        </p:grpSpPr>
        <p:sp>
          <p:nvSpPr>
            <p:cNvPr name="Freeform 12" id="12"/>
            <p:cNvSpPr/>
            <p:nvPr/>
          </p:nvSpPr>
          <p:spPr>
            <a:xfrm flipH="false" flipV="false" rot="0">
              <a:off x="0" y="0"/>
              <a:ext cx="553656" cy="1274980"/>
            </a:xfrm>
            <a:custGeom>
              <a:avLst/>
              <a:gdLst/>
              <a:ahLst/>
              <a:cxnLst/>
              <a:rect r="r" b="b" t="t" l="l"/>
              <a:pathLst>
                <a:path h="1274980" w="553656">
                  <a:moveTo>
                    <a:pt x="0" y="0"/>
                  </a:moveTo>
                  <a:lnTo>
                    <a:pt x="553656" y="0"/>
                  </a:lnTo>
                  <a:lnTo>
                    <a:pt x="553656" y="1274980"/>
                  </a:lnTo>
                  <a:lnTo>
                    <a:pt x="0" y="1274980"/>
                  </a:lnTo>
                  <a:close/>
                </a:path>
              </a:pathLst>
            </a:custGeom>
            <a:blipFill>
              <a:blip r:embed="rId2"/>
              <a:stretch>
                <a:fillRect l="-122820" t="0" r="-122820" b="0"/>
              </a:stretch>
            </a:blipFill>
          </p:spPr>
        </p:sp>
      </p:grpSp>
      <p:sp>
        <p:nvSpPr>
          <p:cNvPr name="TextBox 13" id="13"/>
          <p:cNvSpPr txBox="true"/>
          <p:nvPr/>
        </p:nvSpPr>
        <p:spPr>
          <a:xfrm rot="0">
            <a:off x="5539537" y="-17839"/>
            <a:ext cx="5509329"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Insights clés</a:t>
            </a:r>
          </a:p>
        </p:txBody>
      </p:sp>
      <p:sp>
        <p:nvSpPr>
          <p:cNvPr name="TextBox 14" id="14"/>
          <p:cNvSpPr txBox="true"/>
          <p:nvPr/>
        </p:nvSpPr>
        <p:spPr>
          <a:xfrm rot="0">
            <a:off x="5645933" y="1183586"/>
            <a:ext cx="4480536" cy="339724"/>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Synthèse et enseignements principaux</a:t>
            </a:r>
          </a:p>
        </p:txBody>
      </p:sp>
      <p:sp>
        <p:nvSpPr>
          <p:cNvPr name="TextBox 15" id="15"/>
          <p:cNvSpPr txBox="true"/>
          <p:nvPr/>
        </p:nvSpPr>
        <p:spPr>
          <a:xfrm rot="0">
            <a:off x="1889525" y="1814916"/>
            <a:ext cx="9402371" cy="2987257"/>
          </a:xfrm>
          <a:prstGeom prst="rect">
            <a:avLst/>
          </a:prstGeom>
        </p:spPr>
        <p:txBody>
          <a:bodyPr anchor="t" rtlCol="false" tIns="0" lIns="0" bIns="0" rIns="0">
            <a:spAutoFit/>
          </a:bodyPr>
          <a:lstStyle/>
          <a:p>
            <a:pPr algn="l">
              <a:lnSpc>
                <a:spcPts val="2045"/>
              </a:lnSpc>
            </a:pPr>
            <a:r>
              <a:rPr lang="en-US" sz="1461" b="true">
                <a:solidFill>
                  <a:srgbClr val="000000"/>
                </a:solidFill>
                <a:latin typeface="Helvetica World Bold"/>
                <a:ea typeface="Helvetica World Bold"/>
                <a:cs typeface="Helvetica World Bold"/>
                <a:sym typeface="Helvetica World Bold"/>
              </a:rPr>
              <a:t>Performance des modèles</a:t>
            </a:r>
          </a:p>
          <a:p>
            <a:pPr algn="l" marL="315455" indent="-157728" lvl="1">
              <a:lnSpc>
                <a:spcPts val="2045"/>
              </a:lnSpc>
              <a:buFont typeface="Arial"/>
              <a:buChar char="•"/>
            </a:pPr>
            <a:r>
              <a:rPr lang="en-US" b="true" sz="1461">
                <a:solidFill>
                  <a:srgbClr val="000000"/>
                </a:solidFill>
                <a:latin typeface="Helvetica World Bold"/>
                <a:ea typeface="Helvetica World Bold"/>
                <a:cs typeface="Helvetica World Bold"/>
                <a:sym typeface="Helvetica World Bold"/>
              </a:rPr>
              <a:t>Meilleur modèle : Logistic Regression</a:t>
            </a:r>
          </a:p>
          <a:p>
            <a:pPr algn="l" marL="630911" indent="-210304" lvl="2">
              <a:lnSpc>
                <a:spcPts val="2045"/>
              </a:lnSpc>
              <a:buFont typeface="Arial"/>
              <a:buChar char="⚬"/>
            </a:pPr>
            <a:r>
              <a:rPr lang="en-US" b="true" sz="1461">
                <a:solidFill>
                  <a:srgbClr val="000000"/>
                </a:solidFill>
                <a:latin typeface="Helvetica World Bold"/>
                <a:ea typeface="Helvetica World Bold"/>
                <a:cs typeface="Helvetica World Bold"/>
                <a:sym typeface="Helvetica World Bold"/>
              </a:rPr>
              <a:t>Accuracy : 0.762</a:t>
            </a:r>
          </a:p>
          <a:p>
            <a:pPr algn="l" marL="630911" indent="-210304" lvl="2">
              <a:lnSpc>
                <a:spcPts val="2045"/>
              </a:lnSpc>
              <a:buFont typeface="Arial"/>
              <a:buChar char="⚬"/>
            </a:pPr>
            <a:r>
              <a:rPr lang="en-US" b="true" sz="1461">
                <a:solidFill>
                  <a:srgbClr val="000000"/>
                </a:solidFill>
                <a:latin typeface="Helvetica World Bold"/>
                <a:ea typeface="Helvetica World Bold"/>
                <a:cs typeface="Helvetica World Bold"/>
                <a:sym typeface="Helvetica World Bold"/>
              </a:rPr>
              <a:t>Rappel (Recall) : 0.702 → privilégie la détection des départs.</a:t>
            </a:r>
          </a:p>
          <a:p>
            <a:pPr algn="l" marL="630911" indent="-210304" lvl="2">
              <a:lnSpc>
                <a:spcPts val="2045"/>
              </a:lnSpc>
              <a:buFont typeface="Arial"/>
              <a:buChar char="⚬"/>
            </a:pPr>
            <a:r>
              <a:rPr lang="en-US" b="true" sz="1461">
                <a:solidFill>
                  <a:srgbClr val="000000"/>
                </a:solidFill>
                <a:latin typeface="Helvetica World Bold"/>
                <a:ea typeface="Helvetica World Bold"/>
                <a:cs typeface="Helvetica World Bold"/>
                <a:sym typeface="Helvetica World Bold"/>
              </a:rPr>
              <a:t>Précision (Precision) : 0.371 → plus de faux positifs.</a:t>
            </a:r>
          </a:p>
          <a:p>
            <a:pPr algn="l">
              <a:lnSpc>
                <a:spcPts val="2045"/>
              </a:lnSpc>
            </a:pPr>
          </a:p>
          <a:p>
            <a:pPr algn="l" marL="315455" indent="-157728" lvl="1">
              <a:lnSpc>
                <a:spcPts val="2045"/>
              </a:lnSpc>
              <a:buFont typeface="Arial"/>
              <a:buChar char="•"/>
            </a:pPr>
            <a:r>
              <a:rPr lang="en-US" b="true" sz="1461">
                <a:solidFill>
                  <a:srgbClr val="000000"/>
                </a:solidFill>
                <a:latin typeface="Helvetica World Bold"/>
                <a:ea typeface="Helvetica World Bold"/>
                <a:cs typeface="Helvetica World Bold"/>
                <a:sym typeface="Helvetica World Bold"/>
              </a:rPr>
              <a:t>RandomForest optimisé : légèrement moins performant sur le rappel mais offre des insights sur l’importance des variables.</a:t>
            </a:r>
          </a:p>
          <a:p>
            <a:pPr algn="l">
              <a:lnSpc>
                <a:spcPts val="2045"/>
              </a:lnSpc>
            </a:pPr>
          </a:p>
          <a:p>
            <a:pPr algn="l" marL="315455" indent="-157728" lvl="1">
              <a:lnSpc>
                <a:spcPts val="2045"/>
              </a:lnSpc>
              <a:buFont typeface="Arial"/>
              <a:buChar char="•"/>
            </a:pPr>
            <a:r>
              <a:rPr lang="en-US" b="true" sz="1461">
                <a:solidFill>
                  <a:srgbClr val="000000"/>
                </a:solidFill>
                <a:latin typeface="Helvetica World Bold"/>
                <a:ea typeface="Helvetica World Bold"/>
                <a:cs typeface="Helvetica World Bold"/>
                <a:sym typeface="Helvetica World Bold"/>
              </a:rPr>
              <a:t>Dummy Classifier : baseline → montre l’effet du déséquilibre de classes (84 % restent, 16 % quittent).</a:t>
            </a:r>
          </a:p>
          <a:p>
            <a:pPr algn="l">
              <a:lnSpc>
                <a:spcPts val="2045"/>
              </a:lnSpc>
            </a:pPr>
          </a:p>
        </p:txBody>
      </p:sp>
      <p:sp>
        <p:nvSpPr>
          <p:cNvPr name="AutoShape 16" id="16"/>
          <p:cNvSpPr/>
          <p:nvPr/>
        </p:nvSpPr>
        <p:spPr>
          <a:xfrm flipH="true">
            <a:off x="1384291" y="1843491"/>
            <a:ext cx="1" cy="2554413"/>
          </a:xfrm>
          <a:prstGeom prst="line">
            <a:avLst/>
          </a:prstGeom>
          <a:ln cap="rnd" w="28575">
            <a:solidFill>
              <a:srgbClr val="FFFFFF"/>
            </a:solidFill>
            <a:prstDash val="solid"/>
            <a:headEnd type="none" len="sm" w="sm"/>
            <a:tailEnd type="none" len="sm" w="sm"/>
          </a:ln>
        </p:spPr>
      </p:sp>
      <p:sp>
        <p:nvSpPr>
          <p:cNvPr name="TextBox 17" id="17"/>
          <p:cNvSpPr txBox="true"/>
          <p:nvPr/>
        </p:nvSpPr>
        <p:spPr>
          <a:xfrm rot="0">
            <a:off x="1889525" y="4643915"/>
            <a:ext cx="9999251" cy="1732256"/>
          </a:xfrm>
          <a:prstGeom prst="rect">
            <a:avLst/>
          </a:prstGeom>
        </p:spPr>
        <p:txBody>
          <a:bodyPr anchor="t" rtlCol="false" tIns="0" lIns="0" bIns="0" rIns="0">
            <a:spAutoFit/>
          </a:bodyPr>
          <a:lstStyle/>
          <a:p>
            <a:pPr algn="l">
              <a:lnSpc>
                <a:spcPts val="2175"/>
              </a:lnSpc>
            </a:pPr>
            <a:r>
              <a:rPr lang="en-US" sz="1553" b="true">
                <a:solidFill>
                  <a:srgbClr val="000000"/>
                </a:solidFill>
                <a:latin typeface="Helvetica World Bold"/>
                <a:ea typeface="Helvetica World Bold"/>
                <a:cs typeface="Helvetica World Bold"/>
                <a:sym typeface="Helvetica World Bold"/>
              </a:rPr>
              <a:t> Impact des variables (features)</a:t>
            </a:r>
          </a:p>
          <a:p>
            <a:pPr algn="l" marL="335481" indent="-167741" lvl="1">
              <a:lnSpc>
                <a:spcPts val="2175"/>
              </a:lnSpc>
              <a:buFont typeface="Arial"/>
              <a:buChar char="•"/>
            </a:pPr>
            <a:r>
              <a:rPr lang="en-US" b="true" sz="1553">
                <a:solidFill>
                  <a:srgbClr val="000000"/>
                </a:solidFill>
                <a:latin typeface="Helvetica World Bold"/>
                <a:ea typeface="Helvetica World Bold"/>
                <a:cs typeface="Helvetica World Bold"/>
                <a:sym typeface="Helvetica World Bold"/>
              </a:rPr>
              <a:t>Variables les plus influentes (RF et SHAP) :</a:t>
            </a:r>
          </a:p>
          <a:p>
            <a:pPr algn="l" marL="670962" indent="-223654" lvl="2">
              <a:lnSpc>
                <a:spcPts val="2175"/>
              </a:lnSpc>
              <a:buFont typeface="Arial"/>
              <a:buChar char="⚬"/>
            </a:pPr>
            <a:r>
              <a:rPr lang="en-US" b="true" sz="1553">
                <a:solidFill>
                  <a:srgbClr val="000000"/>
                </a:solidFill>
                <a:latin typeface="Helvetica World Bold"/>
                <a:ea typeface="Helvetica World Bold"/>
                <a:cs typeface="Helvetica World Bold"/>
                <a:sym typeface="Helvetica World Bold"/>
              </a:rPr>
              <a:t>not</a:t>
            </a:r>
            <a:r>
              <a:rPr lang="en-US" b="true" sz="1553">
                <a:solidFill>
                  <a:srgbClr val="000000"/>
                </a:solidFill>
                <a:latin typeface="Helvetica World Bold"/>
                <a:ea typeface="Helvetica World Bold"/>
                <a:cs typeface="Helvetica World Bold"/>
                <a:sym typeface="Helvetica World Bold"/>
              </a:rPr>
              <a:t>e_evaluation_actuelle, satisfaction_employee_environnement, annees_dans_l_entreprise</a:t>
            </a:r>
          </a:p>
          <a:p>
            <a:pPr algn="l" marL="670962" indent="-223654" lvl="2">
              <a:lnSpc>
                <a:spcPts val="2175"/>
              </a:lnSpc>
              <a:buFont typeface="Arial"/>
              <a:buChar char="⚬"/>
            </a:pPr>
            <a:r>
              <a:rPr lang="en-US" b="true" sz="1553">
                <a:solidFill>
                  <a:srgbClr val="000000"/>
                </a:solidFill>
                <a:latin typeface="Helvetica World Bold"/>
                <a:ea typeface="Helvetica World Bold"/>
                <a:cs typeface="Helvetica World Bold"/>
                <a:sym typeface="Helvetica World Bold"/>
              </a:rPr>
              <a:t>Va</a:t>
            </a:r>
            <a:r>
              <a:rPr lang="en-US" b="true" sz="1553">
                <a:solidFill>
                  <a:srgbClr val="000000"/>
                </a:solidFill>
                <a:latin typeface="Helvetica World Bold"/>
                <a:ea typeface="Helvetica World Bold"/>
                <a:cs typeface="Helvetica World Bold"/>
                <a:sym typeface="Helvetica World Bold"/>
              </a:rPr>
              <a:t>riables liées à la performance, la satisfaction et l’ancienneté influencent le plus les départs.</a:t>
            </a:r>
          </a:p>
          <a:p>
            <a:pPr algn="l" marL="335481" indent="-167741" lvl="1">
              <a:lnSpc>
                <a:spcPts val="2175"/>
              </a:lnSpc>
              <a:buFont typeface="Arial"/>
              <a:buChar char="•"/>
            </a:pPr>
            <a:r>
              <a:rPr lang="en-US" b="true" sz="1553">
                <a:solidFill>
                  <a:srgbClr val="000000"/>
                </a:solidFill>
                <a:latin typeface="Helvetica World Bold"/>
                <a:ea typeface="Helvetica World Bold"/>
                <a:cs typeface="Helvetica World Bold"/>
                <a:sym typeface="Helvetica World Bold"/>
              </a:rPr>
              <a:t>Permutation &amp; SHAP importance : confirment les variables critiques et leur effet sur les prédictions.</a:t>
            </a:r>
          </a:p>
          <a:p>
            <a:pPr algn="l">
              <a:lnSpc>
                <a:spcPts val="2175"/>
              </a:lnSpc>
            </a:pPr>
          </a:p>
        </p:txBody>
      </p:sp>
      <p:sp>
        <p:nvSpPr>
          <p:cNvPr name="TextBox 18" id="18"/>
          <p:cNvSpPr txBox="true"/>
          <p:nvPr/>
        </p:nvSpPr>
        <p:spPr>
          <a:xfrm rot="0">
            <a:off x="1889525" y="6347596"/>
            <a:ext cx="10795967" cy="1878285"/>
          </a:xfrm>
          <a:prstGeom prst="rect">
            <a:avLst/>
          </a:prstGeom>
        </p:spPr>
        <p:txBody>
          <a:bodyPr anchor="t" rtlCol="false" tIns="0" lIns="0" bIns="0" rIns="0">
            <a:spAutoFit/>
          </a:bodyPr>
          <a:lstStyle/>
          <a:p>
            <a:pPr algn="l">
              <a:lnSpc>
                <a:spcPts val="2348"/>
              </a:lnSpc>
            </a:pPr>
            <a:r>
              <a:rPr lang="en-US" sz="1677" b="true">
                <a:solidFill>
                  <a:srgbClr val="000000"/>
                </a:solidFill>
                <a:latin typeface="Helvetica World Bold"/>
                <a:ea typeface="Helvetica World Bold"/>
                <a:cs typeface="Helvetica World Bold"/>
                <a:sym typeface="Helvetica World Bold"/>
              </a:rPr>
              <a:t>Observations générales</a:t>
            </a:r>
          </a:p>
          <a:p>
            <a:pPr algn="l" marL="362211" indent="-181106" lvl="1">
              <a:lnSpc>
                <a:spcPts val="2348"/>
              </a:lnSpc>
              <a:buFont typeface="Arial"/>
              <a:buChar char="•"/>
            </a:pPr>
            <a:r>
              <a:rPr lang="en-US" b="true" sz="1677">
                <a:solidFill>
                  <a:srgbClr val="000000"/>
                </a:solidFill>
                <a:latin typeface="Helvetica World Bold"/>
                <a:ea typeface="Helvetica World Bold"/>
                <a:cs typeface="Helvetica World Bold"/>
                <a:sym typeface="Helvetica World Bold"/>
              </a:rPr>
              <a:t>Le modèle privilégie le rappel, ce qui est utile pour identifier les départs potentiels.</a:t>
            </a:r>
          </a:p>
          <a:p>
            <a:pPr algn="l" marL="362211" indent="-181106" lvl="1">
              <a:lnSpc>
                <a:spcPts val="2348"/>
              </a:lnSpc>
              <a:buFont typeface="Arial"/>
              <a:buChar char="•"/>
            </a:pPr>
            <a:r>
              <a:rPr lang="en-US" b="true" sz="1677">
                <a:solidFill>
                  <a:srgbClr val="000000"/>
                </a:solidFill>
                <a:latin typeface="Helvetica World Bold"/>
                <a:ea typeface="Helvetica World Bold"/>
                <a:cs typeface="Helvetica World Bold"/>
                <a:sym typeface="Helvetica World Bold"/>
              </a:rPr>
              <a:t>L</a:t>
            </a:r>
            <a:r>
              <a:rPr lang="en-US" b="true" sz="1677">
                <a:solidFill>
                  <a:srgbClr val="000000"/>
                </a:solidFill>
                <a:latin typeface="Helvetica World Bold"/>
                <a:ea typeface="Helvetica World Bold"/>
                <a:cs typeface="Helvetica World Bold"/>
                <a:sym typeface="Helvetica World Bold"/>
              </a:rPr>
              <a:t>es features RH comme la satisfaction, l’ancienneté et la performance sont clés pour la prédiction.</a:t>
            </a:r>
          </a:p>
          <a:p>
            <a:pPr algn="l" marL="362211" indent="-181106" lvl="1">
              <a:lnSpc>
                <a:spcPts val="2348"/>
              </a:lnSpc>
              <a:buFont typeface="Arial"/>
              <a:buChar char="•"/>
            </a:pPr>
            <a:r>
              <a:rPr lang="en-US" b="true" sz="1677">
                <a:solidFill>
                  <a:srgbClr val="000000"/>
                </a:solidFill>
                <a:latin typeface="Helvetica World Bold"/>
                <a:ea typeface="Helvetica World Bold"/>
                <a:cs typeface="Helvetica World Bold"/>
                <a:sym typeface="Helvetica World Bold"/>
              </a:rPr>
              <a:t>B</a:t>
            </a:r>
            <a:r>
              <a:rPr lang="en-US" b="true" sz="1677">
                <a:solidFill>
                  <a:srgbClr val="000000"/>
                </a:solidFill>
                <a:latin typeface="Helvetica World Bold"/>
                <a:ea typeface="Helvetica World Bold"/>
                <a:cs typeface="Helvetica World Bold"/>
                <a:sym typeface="Helvetica World Bold"/>
              </a:rPr>
              <a:t>esoin possible d’améliorer les données ou d’ajouter de nouvelles features pour améliorer la précision globale.</a:t>
            </a:r>
          </a:p>
          <a:p>
            <a:pPr algn="l">
              <a:lnSpc>
                <a:spcPts val="2348"/>
              </a:lnSpc>
            </a:pPr>
          </a:p>
        </p:txBody>
      </p:sp>
      <p:sp>
        <p:nvSpPr>
          <p:cNvPr name="AutoShape 19" id="19"/>
          <p:cNvSpPr/>
          <p:nvPr/>
        </p:nvSpPr>
        <p:spPr>
          <a:xfrm>
            <a:off x="1384291" y="6561708"/>
            <a:ext cx="0" cy="1478637"/>
          </a:xfrm>
          <a:prstGeom prst="line">
            <a:avLst/>
          </a:prstGeom>
          <a:ln cap="rnd" w="28575">
            <a:solidFill>
              <a:srgbClr val="FFFFFF"/>
            </a:solidFill>
            <a:prstDash val="solid"/>
            <a:headEnd type="none" len="sm" w="sm"/>
            <a:tailEnd type="none" len="sm" w="sm"/>
          </a:ln>
        </p:spPr>
      </p:sp>
      <p:sp>
        <p:nvSpPr>
          <p:cNvPr name="TextBox 20" id="20"/>
          <p:cNvSpPr txBox="true"/>
          <p:nvPr/>
        </p:nvSpPr>
        <p:spPr>
          <a:xfrm rot="0">
            <a:off x="1889525" y="8497285"/>
            <a:ext cx="10552937" cy="1202325"/>
          </a:xfrm>
          <a:prstGeom prst="rect">
            <a:avLst/>
          </a:prstGeom>
        </p:spPr>
        <p:txBody>
          <a:bodyPr anchor="t" rtlCol="false" tIns="0" lIns="0" bIns="0" rIns="0">
            <a:spAutoFit/>
          </a:bodyPr>
          <a:lstStyle/>
          <a:p>
            <a:pPr algn="l">
              <a:lnSpc>
                <a:spcPts val="2295"/>
              </a:lnSpc>
            </a:pPr>
            <a:r>
              <a:rPr lang="en-US" sz="1639" b="true">
                <a:solidFill>
                  <a:srgbClr val="000000"/>
                </a:solidFill>
                <a:latin typeface="Helvetica World Bold"/>
                <a:ea typeface="Helvetica World Bold"/>
                <a:cs typeface="Helvetica World Bold"/>
                <a:sym typeface="Helvetica World Bold"/>
              </a:rPr>
              <a:t>Recommandation pour les RH</a:t>
            </a:r>
          </a:p>
          <a:p>
            <a:pPr algn="l" marL="354058" indent="-177029" lvl="1">
              <a:lnSpc>
                <a:spcPts val="2295"/>
              </a:lnSpc>
              <a:buFont typeface="Arial"/>
              <a:buChar char="•"/>
            </a:pPr>
            <a:r>
              <a:rPr lang="en-US" b="true" sz="1639">
                <a:solidFill>
                  <a:srgbClr val="000000"/>
                </a:solidFill>
                <a:latin typeface="Helvetica World Bold"/>
                <a:ea typeface="Helvetica World Bold"/>
                <a:cs typeface="Helvetica World Bold"/>
                <a:sym typeface="Helvetica World Bold"/>
              </a:rPr>
              <a:t>Utiliser le modèle Logistic Regression pour détecter les départs à risque.</a:t>
            </a:r>
          </a:p>
          <a:p>
            <a:pPr algn="l" marL="354058" indent="-177029" lvl="1">
              <a:lnSpc>
                <a:spcPts val="2295"/>
              </a:lnSpc>
              <a:buFont typeface="Arial"/>
              <a:buChar char="•"/>
            </a:pPr>
            <a:r>
              <a:rPr lang="en-US" b="true" sz="1639">
                <a:solidFill>
                  <a:srgbClr val="000000"/>
                </a:solidFill>
                <a:latin typeface="Helvetica World Bold"/>
                <a:ea typeface="Helvetica World Bold"/>
                <a:cs typeface="Helvetica World Bold"/>
                <a:sym typeface="Helvetica World Bold"/>
              </a:rPr>
              <a:t>An</a:t>
            </a:r>
            <a:r>
              <a:rPr lang="en-US" b="true" sz="1639">
                <a:solidFill>
                  <a:srgbClr val="000000"/>
                </a:solidFill>
                <a:latin typeface="Helvetica World Bold"/>
                <a:ea typeface="Helvetica World Bold"/>
                <a:cs typeface="Helvetica World Bold"/>
                <a:sym typeface="Helvetica World Bold"/>
              </a:rPr>
              <a:t>alyser les variables critiques pour guider les actions RH </a:t>
            </a:r>
          </a:p>
          <a:p>
            <a:pPr algn="l">
              <a:lnSpc>
                <a:spcPts val="2295"/>
              </a:lnSpc>
            </a:pPr>
          </a:p>
        </p:txBody>
      </p:sp>
      <p:sp>
        <p:nvSpPr>
          <p:cNvPr name="AutoShape 21" id="21"/>
          <p:cNvSpPr/>
          <p:nvPr/>
        </p:nvSpPr>
        <p:spPr>
          <a:xfrm>
            <a:off x="1384291" y="8587973"/>
            <a:ext cx="0" cy="875798"/>
          </a:xfrm>
          <a:prstGeom prst="line">
            <a:avLst/>
          </a:prstGeom>
          <a:ln cap="rnd" w="28575">
            <a:solidFill>
              <a:srgbClr val="FFFFFF"/>
            </a:solidFill>
            <a:prstDash val="solid"/>
            <a:headEnd type="none" len="sm" w="sm"/>
            <a:tailEnd type="none" len="sm" w="sm"/>
          </a:ln>
        </p:spPr>
      </p:sp>
      <p:sp>
        <p:nvSpPr>
          <p:cNvPr name="AutoShape 22" id="22"/>
          <p:cNvSpPr/>
          <p:nvPr/>
        </p:nvSpPr>
        <p:spPr>
          <a:xfrm>
            <a:off x="1398579" y="4662965"/>
            <a:ext cx="0" cy="1478637"/>
          </a:xfrm>
          <a:prstGeom prst="line">
            <a:avLst/>
          </a:prstGeom>
          <a:ln cap="rnd" w="2857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27335" y="746041"/>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2243" y="0"/>
                  </a:moveTo>
                  <a:lnTo>
                    <a:pt x="4543416" y="0"/>
                  </a:lnTo>
                  <a:cubicBezTo>
                    <a:pt x="4544011" y="0"/>
                    <a:pt x="4544582" y="236"/>
                    <a:pt x="4545002" y="657"/>
                  </a:cubicBezTo>
                  <a:cubicBezTo>
                    <a:pt x="4545423" y="1078"/>
                    <a:pt x="4545659" y="1648"/>
                    <a:pt x="4545659" y="2243"/>
                  </a:cubicBezTo>
                  <a:lnTo>
                    <a:pt x="4545659" y="2436157"/>
                  </a:lnTo>
                  <a:cubicBezTo>
                    <a:pt x="4545659" y="2437396"/>
                    <a:pt x="4544655" y="2438400"/>
                    <a:pt x="4543416" y="2438400"/>
                  </a:cubicBezTo>
                  <a:lnTo>
                    <a:pt x="2243" y="2438400"/>
                  </a:lnTo>
                  <a:cubicBezTo>
                    <a:pt x="1648" y="2438400"/>
                    <a:pt x="1078" y="2438164"/>
                    <a:pt x="657" y="2437743"/>
                  </a:cubicBezTo>
                  <a:cubicBezTo>
                    <a:pt x="236" y="2437323"/>
                    <a:pt x="0" y="2436752"/>
                    <a:pt x="0" y="2436157"/>
                  </a:cubicBezTo>
                  <a:lnTo>
                    <a:pt x="0" y="2243"/>
                  </a:lnTo>
                  <a:cubicBezTo>
                    <a:pt x="0" y="1648"/>
                    <a:pt x="236" y="1078"/>
                    <a:pt x="657" y="657"/>
                  </a:cubicBezTo>
                  <a:cubicBezTo>
                    <a:pt x="1078" y="236"/>
                    <a:pt x="1648" y="0"/>
                    <a:pt x="2243" y="0"/>
                  </a:cubicBezTo>
                  <a:close/>
                </a:path>
              </a:pathLst>
            </a:custGeom>
            <a:solidFill>
              <a:srgbClr val="F0F1F3"/>
            </a:solidFill>
          </p:spPr>
        </p:sp>
        <p:sp>
          <p:nvSpPr>
            <p:cNvPr name="TextBox 4" id="4"/>
            <p:cNvSpPr txBox="true"/>
            <p:nvPr/>
          </p:nvSpPr>
          <p:spPr>
            <a:xfrm>
              <a:off x="0" y="-38100"/>
              <a:ext cx="4545659"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506440" y="3079133"/>
            <a:ext cx="423967" cy="482190"/>
            <a:chOff x="0" y="0"/>
            <a:chExt cx="205716" cy="233967"/>
          </a:xfrm>
        </p:grpSpPr>
        <p:sp>
          <p:nvSpPr>
            <p:cNvPr name="Freeform 6" id="6"/>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7" id="7"/>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a:t>
              </a:r>
            </a:p>
          </p:txBody>
        </p:sp>
      </p:grpSp>
      <p:grpSp>
        <p:nvGrpSpPr>
          <p:cNvPr name="Group 8" id="8"/>
          <p:cNvGrpSpPr/>
          <p:nvPr/>
        </p:nvGrpSpPr>
        <p:grpSpPr>
          <a:xfrm rot="0">
            <a:off x="2506440" y="3661922"/>
            <a:ext cx="423967" cy="482190"/>
            <a:chOff x="0" y="0"/>
            <a:chExt cx="205716" cy="233967"/>
          </a:xfrm>
        </p:grpSpPr>
        <p:sp>
          <p:nvSpPr>
            <p:cNvPr name="Freeform 9" id="9"/>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10" id="10"/>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2</a:t>
              </a:r>
            </a:p>
          </p:txBody>
        </p:sp>
      </p:grpSp>
      <p:grpSp>
        <p:nvGrpSpPr>
          <p:cNvPr name="Group 11" id="11"/>
          <p:cNvGrpSpPr/>
          <p:nvPr/>
        </p:nvGrpSpPr>
        <p:grpSpPr>
          <a:xfrm rot="0">
            <a:off x="2506440" y="4230263"/>
            <a:ext cx="423967" cy="482190"/>
            <a:chOff x="0" y="0"/>
            <a:chExt cx="205716" cy="233967"/>
          </a:xfrm>
        </p:grpSpPr>
        <p:sp>
          <p:nvSpPr>
            <p:cNvPr name="Freeform 12" id="12"/>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13" id="13"/>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3</a:t>
              </a:r>
            </a:p>
          </p:txBody>
        </p:sp>
      </p:grpSp>
      <p:grpSp>
        <p:nvGrpSpPr>
          <p:cNvPr name="Group 14" id="14"/>
          <p:cNvGrpSpPr/>
          <p:nvPr/>
        </p:nvGrpSpPr>
        <p:grpSpPr>
          <a:xfrm rot="0">
            <a:off x="2506440" y="6079268"/>
            <a:ext cx="423967" cy="482190"/>
            <a:chOff x="0" y="0"/>
            <a:chExt cx="205716" cy="233967"/>
          </a:xfrm>
        </p:grpSpPr>
        <p:sp>
          <p:nvSpPr>
            <p:cNvPr name="Freeform 15" id="15"/>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16" id="16"/>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6</a:t>
              </a:r>
            </a:p>
          </p:txBody>
        </p:sp>
      </p:grpSp>
      <p:grpSp>
        <p:nvGrpSpPr>
          <p:cNvPr name="Group 17" id="17"/>
          <p:cNvGrpSpPr/>
          <p:nvPr/>
        </p:nvGrpSpPr>
        <p:grpSpPr>
          <a:xfrm rot="0">
            <a:off x="2505840" y="6666233"/>
            <a:ext cx="423967" cy="482190"/>
            <a:chOff x="0" y="0"/>
            <a:chExt cx="205716" cy="233967"/>
          </a:xfrm>
        </p:grpSpPr>
        <p:sp>
          <p:nvSpPr>
            <p:cNvPr name="Freeform 18" id="18"/>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19" id="19"/>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7</a:t>
              </a:r>
            </a:p>
          </p:txBody>
        </p:sp>
      </p:grpSp>
      <p:grpSp>
        <p:nvGrpSpPr>
          <p:cNvPr name="Group 20" id="20"/>
          <p:cNvGrpSpPr/>
          <p:nvPr/>
        </p:nvGrpSpPr>
        <p:grpSpPr>
          <a:xfrm rot="0">
            <a:off x="2505840" y="7281772"/>
            <a:ext cx="423967" cy="482190"/>
            <a:chOff x="0" y="0"/>
            <a:chExt cx="205716" cy="233967"/>
          </a:xfrm>
        </p:grpSpPr>
        <p:sp>
          <p:nvSpPr>
            <p:cNvPr name="Freeform 21" id="21"/>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22" id="22"/>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8</a:t>
              </a:r>
            </a:p>
          </p:txBody>
        </p:sp>
      </p:grpSp>
      <p:grpSp>
        <p:nvGrpSpPr>
          <p:cNvPr name="Group 23" id="23"/>
          <p:cNvGrpSpPr/>
          <p:nvPr/>
        </p:nvGrpSpPr>
        <p:grpSpPr>
          <a:xfrm rot="0">
            <a:off x="8845002" y="3023367"/>
            <a:ext cx="423967" cy="482190"/>
            <a:chOff x="0" y="0"/>
            <a:chExt cx="205716" cy="233967"/>
          </a:xfrm>
        </p:grpSpPr>
        <p:sp>
          <p:nvSpPr>
            <p:cNvPr name="Freeform 24" id="24"/>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25" id="25"/>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11</a:t>
              </a:r>
            </a:p>
          </p:txBody>
        </p:sp>
      </p:grpSp>
      <p:grpSp>
        <p:nvGrpSpPr>
          <p:cNvPr name="Group 26" id="26"/>
          <p:cNvGrpSpPr/>
          <p:nvPr/>
        </p:nvGrpSpPr>
        <p:grpSpPr>
          <a:xfrm rot="0">
            <a:off x="8845002" y="3661922"/>
            <a:ext cx="423967" cy="482190"/>
            <a:chOff x="0" y="0"/>
            <a:chExt cx="205716" cy="233967"/>
          </a:xfrm>
        </p:grpSpPr>
        <p:sp>
          <p:nvSpPr>
            <p:cNvPr name="Freeform 27" id="27"/>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28" id="28"/>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12</a:t>
              </a:r>
            </a:p>
          </p:txBody>
        </p:sp>
      </p:grpSp>
      <p:grpSp>
        <p:nvGrpSpPr>
          <p:cNvPr name="Group 29" id="29"/>
          <p:cNvGrpSpPr/>
          <p:nvPr/>
        </p:nvGrpSpPr>
        <p:grpSpPr>
          <a:xfrm rot="0">
            <a:off x="8845002" y="4330722"/>
            <a:ext cx="423967" cy="482190"/>
            <a:chOff x="0" y="0"/>
            <a:chExt cx="205716" cy="233967"/>
          </a:xfrm>
        </p:grpSpPr>
        <p:sp>
          <p:nvSpPr>
            <p:cNvPr name="Freeform 30" id="30"/>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31" id="31"/>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13</a:t>
              </a:r>
            </a:p>
          </p:txBody>
        </p:sp>
      </p:grpSp>
      <p:grpSp>
        <p:nvGrpSpPr>
          <p:cNvPr name="Group 32" id="32"/>
          <p:cNvGrpSpPr/>
          <p:nvPr/>
        </p:nvGrpSpPr>
        <p:grpSpPr>
          <a:xfrm rot="0">
            <a:off x="8845002" y="4999522"/>
            <a:ext cx="423967" cy="482190"/>
            <a:chOff x="0" y="0"/>
            <a:chExt cx="205716" cy="233967"/>
          </a:xfrm>
        </p:grpSpPr>
        <p:sp>
          <p:nvSpPr>
            <p:cNvPr name="Freeform 33" id="33"/>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34" id="34"/>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14</a:t>
              </a:r>
            </a:p>
          </p:txBody>
        </p:sp>
      </p:grpSp>
      <p:grpSp>
        <p:nvGrpSpPr>
          <p:cNvPr name="Group 35" id="35"/>
          <p:cNvGrpSpPr/>
          <p:nvPr/>
        </p:nvGrpSpPr>
        <p:grpSpPr>
          <a:xfrm rot="0">
            <a:off x="8845002" y="5573773"/>
            <a:ext cx="423967" cy="482190"/>
            <a:chOff x="0" y="0"/>
            <a:chExt cx="205716" cy="233967"/>
          </a:xfrm>
        </p:grpSpPr>
        <p:sp>
          <p:nvSpPr>
            <p:cNvPr name="Freeform 36" id="36"/>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37" id="37"/>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15</a:t>
              </a:r>
            </a:p>
          </p:txBody>
        </p:sp>
      </p:grpSp>
      <p:grpSp>
        <p:nvGrpSpPr>
          <p:cNvPr name="Group 38" id="38"/>
          <p:cNvGrpSpPr/>
          <p:nvPr/>
        </p:nvGrpSpPr>
        <p:grpSpPr>
          <a:xfrm rot="0">
            <a:off x="8845002" y="6184043"/>
            <a:ext cx="423967" cy="482190"/>
            <a:chOff x="0" y="0"/>
            <a:chExt cx="205716" cy="233967"/>
          </a:xfrm>
        </p:grpSpPr>
        <p:sp>
          <p:nvSpPr>
            <p:cNvPr name="Freeform 39" id="39"/>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40" id="40"/>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16</a:t>
              </a:r>
            </a:p>
          </p:txBody>
        </p:sp>
      </p:grpSp>
      <p:grpSp>
        <p:nvGrpSpPr>
          <p:cNvPr name="Group 41" id="41"/>
          <p:cNvGrpSpPr/>
          <p:nvPr/>
        </p:nvGrpSpPr>
        <p:grpSpPr>
          <a:xfrm rot="0">
            <a:off x="8845002" y="6818633"/>
            <a:ext cx="423967" cy="482190"/>
            <a:chOff x="0" y="0"/>
            <a:chExt cx="205716" cy="233967"/>
          </a:xfrm>
        </p:grpSpPr>
        <p:sp>
          <p:nvSpPr>
            <p:cNvPr name="Freeform 42" id="42"/>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43" id="43"/>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17</a:t>
              </a:r>
            </a:p>
          </p:txBody>
        </p:sp>
      </p:grpSp>
      <p:grpSp>
        <p:nvGrpSpPr>
          <p:cNvPr name="Group 44" id="44"/>
          <p:cNvGrpSpPr/>
          <p:nvPr/>
        </p:nvGrpSpPr>
        <p:grpSpPr>
          <a:xfrm rot="0">
            <a:off x="16488007" y="-42358"/>
            <a:ext cx="1842351" cy="1842351"/>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21011" y="0"/>
                  </a:moveTo>
                  <a:lnTo>
                    <a:pt x="791789" y="0"/>
                  </a:lnTo>
                  <a:cubicBezTo>
                    <a:pt x="797361" y="0"/>
                    <a:pt x="802706" y="2214"/>
                    <a:pt x="806646" y="6154"/>
                  </a:cubicBezTo>
                  <a:cubicBezTo>
                    <a:pt x="810586" y="10094"/>
                    <a:pt x="812800" y="15439"/>
                    <a:pt x="812800" y="21011"/>
                  </a:cubicBezTo>
                  <a:lnTo>
                    <a:pt x="812800" y="791789"/>
                  </a:lnTo>
                  <a:cubicBezTo>
                    <a:pt x="812800" y="797361"/>
                    <a:pt x="810586" y="802706"/>
                    <a:pt x="806646" y="806646"/>
                  </a:cubicBezTo>
                  <a:cubicBezTo>
                    <a:pt x="802706" y="810586"/>
                    <a:pt x="797361" y="812800"/>
                    <a:pt x="791789" y="812800"/>
                  </a:cubicBezTo>
                  <a:lnTo>
                    <a:pt x="21011" y="812800"/>
                  </a:lnTo>
                  <a:cubicBezTo>
                    <a:pt x="15439" y="812800"/>
                    <a:pt x="10094" y="810586"/>
                    <a:pt x="6154" y="806646"/>
                  </a:cubicBezTo>
                  <a:cubicBezTo>
                    <a:pt x="2214" y="802706"/>
                    <a:pt x="0" y="797361"/>
                    <a:pt x="0" y="791789"/>
                  </a:cubicBezTo>
                  <a:lnTo>
                    <a:pt x="0" y="21011"/>
                  </a:lnTo>
                  <a:cubicBezTo>
                    <a:pt x="0" y="15439"/>
                    <a:pt x="2214" y="10094"/>
                    <a:pt x="6154" y="6154"/>
                  </a:cubicBezTo>
                  <a:cubicBezTo>
                    <a:pt x="10094" y="2214"/>
                    <a:pt x="15439" y="0"/>
                    <a:pt x="21011" y="0"/>
                  </a:cubicBezTo>
                  <a:close/>
                </a:path>
              </a:pathLst>
            </a:custGeom>
            <a:solidFill>
              <a:srgbClr val="2E4033"/>
            </a:solidFill>
          </p:spPr>
        </p:sp>
        <p:sp>
          <p:nvSpPr>
            <p:cNvPr name="TextBox 46" id="46"/>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47" id="47"/>
          <p:cNvSpPr txBox="true"/>
          <p:nvPr/>
        </p:nvSpPr>
        <p:spPr>
          <a:xfrm rot="0">
            <a:off x="3167931" y="3693998"/>
            <a:ext cx="3485498" cy="375727"/>
          </a:xfrm>
          <a:prstGeom prst="rect">
            <a:avLst/>
          </a:prstGeom>
        </p:spPr>
        <p:txBody>
          <a:bodyPr anchor="t" rtlCol="false" tIns="0" lIns="0" bIns="0" rIns="0">
            <a:spAutoFit/>
          </a:bodyPr>
          <a:lstStyle/>
          <a:p>
            <a:pPr algn="l">
              <a:lnSpc>
                <a:spcPts val="2915"/>
              </a:lnSpc>
            </a:pPr>
            <a:r>
              <a:rPr lang="en-US" sz="2082" b="true">
                <a:solidFill>
                  <a:srgbClr val="000000"/>
                </a:solidFill>
                <a:latin typeface="Helvetica World Bold"/>
                <a:ea typeface="Helvetica World Bold"/>
                <a:cs typeface="Helvetica World Bold"/>
                <a:sym typeface="Helvetica World Bold"/>
              </a:rPr>
              <a:t>CONTEXTE DU PROJET</a:t>
            </a:r>
          </a:p>
        </p:txBody>
      </p:sp>
      <p:sp>
        <p:nvSpPr>
          <p:cNvPr name="TextBox 48" id="48"/>
          <p:cNvSpPr txBox="true"/>
          <p:nvPr/>
        </p:nvSpPr>
        <p:spPr>
          <a:xfrm rot="0">
            <a:off x="3160786" y="4212600"/>
            <a:ext cx="3485498"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DONNÉES UTILISÉES</a:t>
            </a:r>
          </a:p>
        </p:txBody>
      </p:sp>
      <p:sp>
        <p:nvSpPr>
          <p:cNvPr name="TextBox 49" id="49"/>
          <p:cNvSpPr txBox="true"/>
          <p:nvPr/>
        </p:nvSpPr>
        <p:spPr>
          <a:xfrm rot="0">
            <a:off x="3160786" y="6094815"/>
            <a:ext cx="4579133"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RÉPARTITION DE LA CLASSE CIBLE</a:t>
            </a:r>
          </a:p>
        </p:txBody>
      </p:sp>
      <p:sp>
        <p:nvSpPr>
          <p:cNvPr name="TextBox 50" id="50"/>
          <p:cNvSpPr txBox="true"/>
          <p:nvPr/>
        </p:nvSpPr>
        <p:spPr>
          <a:xfrm rot="0">
            <a:off x="3167931" y="6597187"/>
            <a:ext cx="3956369"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CORRÉLATIONS NUMÉRIQUES</a:t>
            </a:r>
          </a:p>
        </p:txBody>
      </p:sp>
      <p:sp>
        <p:nvSpPr>
          <p:cNvPr name="TextBox 51" id="51"/>
          <p:cNvSpPr txBox="true"/>
          <p:nvPr/>
        </p:nvSpPr>
        <p:spPr>
          <a:xfrm rot="0">
            <a:off x="3160786" y="7218683"/>
            <a:ext cx="4700648"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DISTRIBUTION DES VARIABLES CLÉS</a:t>
            </a:r>
          </a:p>
        </p:txBody>
      </p:sp>
      <p:sp>
        <p:nvSpPr>
          <p:cNvPr name="TextBox 52" id="52"/>
          <p:cNvSpPr txBox="true"/>
          <p:nvPr/>
        </p:nvSpPr>
        <p:spPr>
          <a:xfrm rot="0">
            <a:off x="3167931" y="8531475"/>
            <a:ext cx="2431321"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MODÈLES TESTÉS</a:t>
            </a:r>
          </a:p>
        </p:txBody>
      </p:sp>
      <p:sp>
        <p:nvSpPr>
          <p:cNvPr name="TextBox 53" id="53"/>
          <p:cNvSpPr txBox="true"/>
          <p:nvPr/>
        </p:nvSpPr>
        <p:spPr>
          <a:xfrm rot="0">
            <a:off x="9525711" y="3082351"/>
            <a:ext cx="2589325"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DUMMY CLASSIFIER</a:t>
            </a:r>
          </a:p>
        </p:txBody>
      </p:sp>
      <p:sp>
        <p:nvSpPr>
          <p:cNvPr name="TextBox 54" id="54"/>
          <p:cNvSpPr txBox="true"/>
          <p:nvPr/>
        </p:nvSpPr>
        <p:spPr>
          <a:xfrm rot="0">
            <a:off x="9507093" y="4353236"/>
            <a:ext cx="3485498"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RANDOMFOREST OPTIMISÉ</a:t>
            </a:r>
          </a:p>
        </p:txBody>
      </p:sp>
      <p:sp>
        <p:nvSpPr>
          <p:cNvPr name="TextBox 55" id="55"/>
          <p:cNvSpPr txBox="true"/>
          <p:nvPr/>
        </p:nvSpPr>
        <p:spPr>
          <a:xfrm rot="0">
            <a:off x="9506493" y="5039954"/>
            <a:ext cx="5217086"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COMPARAISON GLOBALE DES MODÈLES</a:t>
            </a:r>
          </a:p>
        </p:txBody>
      </p:sp>
      <p:sp>
        <p:nvSpPr>
          <p:cNvPr name="TextBox 56" id="56"/>
          <p:cNvSpPr txBox="true"/>
          <p:nvPr/>
        </p:nvSpPr>
        <p:spPr>
          <a:xfrm rot="0">
            <a:off x="9487276" y="5608721"/>
            <a:ext cx="4563943" cy="711642"/>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IMPORTANCE DES VARIABLES (RF)</a:t>
            </a:r>
          </a:p>
          <a:p>
            <a:pPr algn="l">
              <a:lnSpc>
                <a:spcPts val="2775"/>
              </a:lnSpc>
            </a:pPr>
          </a:p>
        </p:txBody>
      </p:sp>
      <p:sp>
        <p:nvSpPr>
          <p:cNvPr name="TextBox 57" id="57"/>
          <p:cNvSpPr txBox="true"/>
          <p:nvPr/>
        </p:nvSpPr>
        <p:spPr>
          <a:xfrm rot="0">
            <a:off x="9487276" y="6231242"/>
            <a:ext cx="4320913"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IMPORTANCE PAR PERMUTATION</a:t>
            </a:r>
          </a:p>
        </p:txBody>
      </p:sp>
      <p:sp>
        <p:nvSpPr>
          <p:cNvPr name="TextBox 58" id="58"/>
          <p:cNvSpPr txBox="true"/>
          <p:nvPr/>
        </p:nvSpPr>
        <p:spPr>
          <a:xfrm rot="0">
            <a:off x="1677299" y="1239736"/>
            <a:ext cx="7060045" cy="1417270"/>
          </a:xfrm>
          <a:prstGeom prst="rect">
            <a:avLst/>
          </a:prstGeom>
        </p:spPr>
        <p:txBody>
          <a:bodyPr anchor="t" rtlCol="false" tIns="0" lIns="0" bIns="0" rIns="0">
            <a:spAutoFit/>
          </a:bodyPr>
          <a:lstStyle/>
          <a:p>
            <a:pPr algn="just">
              <a:lnSpc>
                <a:spcPts val="10797"/>
              </a:lnSpc>
            </a:pPr>
            <a:r>
              <a:rPr lang="en-US" b="true" sz="7712" spc="-254">
                <a:solidFill>
                  <a:srgbClr val="000000"/>
                </a:solidFill>
                <a:latin typeface="Helvetica World Bold"/>
                <a:ea typeface="Helvetica World Bold"/>
                <a:cs typeface="Helvetica World Bold"/>
                <a:sym typeface="Helvetica World Bold"/>
              </a:rPr>
              <a:t>Sommaire</a:t>
            </a:r>
          </a:p>
        </p:txBody>
      </p:sp>
      <p:grpSp>
        <p:nvGrpSpPr>
          <p:cNvPr name="Group 59" id="59"/>
          <p:cNvGrpSpPr/>
          <p:nvPr/>
        </p:nvGrpSpPr>
        <p:grpSpPr>
          <a:xfrm rot="0">
            <a:off x="2506440" y="4798178"/>
            <a:ext cx="423967" cy="577013"/>
            <a:chOff x="0" y="0"/>
            <a:chExt cx="205716" cy="279977"/>
          </a:xfrm>
        </p:grpSpPr>
        <p:sp>
          <p:nvSpPr>
            <p:cNvPr name="Freeform 60" id="60"/>
            <p:cNvSpPr/>
            <p:nvPr/>
          </p:nvSpPr>
          <p:spPr>
            <a:xfrm flipH="false" flipV="false" rot="0">
              <a:off x="0" y="0"/>
              <a:ext cx="205716" cy="279977"/>
            </a:xfrm>
            <a:custGeom>
              <a:avLst/>
              <a:gdLst/>
              <a:ahLst/>
              <a:cxnLst/>
              <a:rect r="r" b="b" t="t" l="l"/>
              <a:pathLst>
                <a:path h="279977" w="205716">
                  <a:moveTo>
                    <a:pt x="91303" y="0"/>
                  </a:moveTo>
                  <a:lnTo>
                    <a:pt x="114413" y="0"/>
                  </a:lnTo>
                  <a:cubicBezTo>
                    <a:pt x="138628" y="0"/>
                    <a:pt x="161851" y="9619"/>
                    <a:pt x="178974" y="26742"/>
                  </a:cubicBezTo>
                  <a:cubicBezTo>
                    <a:pt x="196097" y="43865"/>
                    <a:pt x="205716" y="67088"/>
                    <a:pt x="205716" y="91303"/>
                  </a:cubicBezTo>
                  <a:lnTo>
                    <a:pt x="205716" y="188674"/>
                  </a:lnTo>
                  <a:cubicBezTo>
                    <a:pt x="205716" y="212889"/>
                    <a:pt x="196097" y="236112"/>
                    <a:pt x="178974" y="253235"/>
                  </a:cubicBezTo>
                  <a:cubicBezTo>
                    <a:pt x="161851" y="270358"/>
                    <a:pt x="138628" y="279977"/>
                    <a:pt x="114413" y="279977"/>
                  </a:cubicBezTo>
                  <a:lnTo>
                    <a:pt x="91303" y="279977"/>
                  </a:lnTo>
                  <a:cubicBezTo>
                    <a:pt x="67088" y="279977"/>
                    <a:pt x="43865" y="270358"/>
                    <a:pt x="26742" y="253235"/>
                  </a:cubicBezTo>
                  <a:cubicBezTo>
                    <a:pt x="9619" y="236112"/>
                    <a:pt x="0" y="212889"/>
                    <a:pt x="0" y="188674"/>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61" id="61"/>
            <p:cNvSpPr txBox="true"/>
            <p:nvPr/>
          </p:nvSpPr>
          <p:spPr>
            <a:xfrm>
              <a:off x="0" y="-38100"/>
              <a:ext cx="205716" cy="31807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4</a:t>
              </a:r>
            </a:p>
          </p:txBody>
        </p:sp>
      </p:grpSp>
      <p:sp>
        <p:nvSpPr>
          <p:cNvPr name="TextBox 62" id="62"/>
          <p:cNvSpPr txBox="true"/>
          <p:nvPr/>
        </p:nvSpPr>
        <p:spPr>
          <a:xfrm rot="0">
            <a:off x="3167931" y="4702288"/>
            <a:ext cx="5576559" cy="740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NETTOYAGE &amp; PRÉPARATION DES DONNÉES</a:t>
            </a:r>
          </a:p>
        </p:txBody>
      </p:sp>
      <p:grpSp>
        <p:nvGrpSpPr>
          <p:cNvPr name="Group 63" id="63"/>
          <p:cNvGrpSpPr/>
          <p:nvPr/>
        </p:nvGrpSpPr>
        <p:grpSpPr>
          <a:xfrm rot="0">
            <a:off x="2506440" y="5468058"/>
            <a:ext cx="423967" cy="482190"/>
            <a:chOff x="0" y="0"/>
            <a:chExt cx="205716" cy="233967"/>
          </a:xfrm>
        </p:grpSpPr>
        <p:sp>
          <p:nvSpPr>
            <p:cNvPr name="Freeform 64" id="64"/>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65" id="65"/>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5</a:t>
              </a:r>
            </a:p>
          </p:txBody>
        </p:sp>
      </p:grpSp>
      <p:sp>
        <p:nvSpPr>
          <p:cNvPr name="TextBox 66" id="66"/>
          <p:cNvSpPr txBox="true"/>
          <p:nvPr/>
        </p:nvSpPr>
        <p:spPr>
          <a:xfrm rot="0">
            <a:off x="3167931" y="5545198"/>
            <a:ext cx="3485498"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SPLIT TRAIN/TEST</a:t>
            </a:r>
          </a:p>
        </p:txBody>
      </p:sp>
      <p:grpSp>
        <p:nvGrpSpPr>
          <p:cNvPr name="Group 67" id="67"/>
          <p:cNvGrpSpPr/>
          <p:nvPr/>
        </p:nvGrpSpPr>
        <p:grpSpPr>
          <a:xfrm rot="0">
            <a:off x="2506440" y="7897312"/>
            <a:ext cx="423967" cy="482190"/>
            <a:chOff x="0" y="0"/>
            <a:chExt cx="205716" cy="233967"/>
          </a:xfrm>
        </p:grpSpPr>
        <p:sp>
          <p:nvSpPr>
            <p:cNvPr name="Freeform 68" id="68"/>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69" id="69"/>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9</a:t>
              </a:r>
            </a:p>
          </p:txBody>
        </p:sp>
      </p:grpSp>
      <p:grpSp>
        <p:nvGrpSpPr>
          <p:cNvPr name="Group 70" id="70"/>
          <p:cNvGrpSpPr/>
          <p:nvPr/>
        </p:nvGrpSpPr>
        <p:grpSpPr>
          <a:xfrm rot="0">
            <a:off x="2505840" y="8484277"/>
            <a:ext cx="423967" cy="482190"/>
            <a:chOff x="0" y="0"/>
            <a:chExt cx="205716" cy="233967"/>
          </a:xfrm>
        </p:grpSpPr>
        <p:sp>
          <p:nvSpPr>
            <p:cNvPr name="Freeform 71" id="71"/>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72" id="72"/>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10</a:t>
              </a:r>
            </a:p>
          </p:txBody>
        </p:sp>
      </p:grpSp>
      <p:sp>
        <p:nvSpPr>
          <p:cNvPr name="TextBox 73" id="73"/>
          <p:cNvSpPr txBox="true"/>
          <p:nvPr/>
        </p:nvSpPr>
        <p:spPr>
          <a:xfrm rot="0">
            <a:off x="3160786" y="7921124"/>
            <a:ext cx="4093073"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PRÉTRAITEMENT DES DONNÉES</a:t>
            </a:r>
          </a:p>
        </p:txBody>
      </p:sp>
      <p:grpSp>
        <p:nvGrpSpPr>
          <p:cNvPr name="Group 74" id="74"/>
          <p:cNvGrpSpPr/>
          <p:nvPr/>
        </p:nvGrpSpPr>
        <p:grpSpPr>
          <a:xfrm rot="0">
            <a:off x="8845002" y="7415122"/>
            <a:ext cx="423967" cy="482190"/>
            <a:chOff x="0" y="0"/>
            <a:chExt cx="205716" cy="233967"/>
          </a:xfrm>
        </p:grpSpPr>
        <p:sp>
          <p:nvSpPr>
            <p:cNvPr name="Freeform 75" id="75"/>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76" id="76"/>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18</a:t>
              </a:r>
            </a:p>
          </p:txBody>
        </p:sp>
      </p:grpSp>
      <p:grpSp>
        <p:nvGrpSpPr>
          <p:cNvPr name="Group 77" id="77"/>
          <p:cNvGrpSpPr/>
          <p:nvPr/>
        </p:nvGrpSpPr>
        <p:grpSpPr>
          <a:xfrm rot="0">
            <a:off x="8845002" y="7949699"/>
            <a:ext cx="423967" cy="482190"/>
            <a:chOff x="0" y="0"/>
            <a:chExt cx="205716" cy="233967"/>
          </a:xfrm>
        </p:grpSpPr>
        <p:sp>
          <p:nvSpPr>
            <p:cNvPr name="Freeform 78" id="78"/>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79" id="79"/>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19</a:t>
              </a:r>
            </a:p>
          </p:txBody>
        </p:sp>
      </p:grpSp>
      <p:grpSp>
        <p:nvGrpSpPr>
          <p:cNvPr name="Group 80" id="80"/>
          <p:cNvGrpSpPr/>
          <p:nvPr/>
        </p:nvGrpSpPr>
        <p:grpSpPr>
          <a:xfrm rot="0">
            <a:off x="8845002" y="8484277"/>
            <a:ext cx="423967" cy="482190"/>
            <a:chOff x="0" y="0"/>
            <a:chExt cx="205716" cy="233967"/>
          </a:xfrm>
        </p:grpSpPr>
        <p:sp>
          <p:nvSpPr>
            <p:cNvPr name="Freeform 81" id="81"/>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82" id="82"/>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20</a:t>
              </a:r>
            </a:p>
          </p:txBody>
        </p:sp>
      </p:grpSp>
      <p:sp>
        <p:nvSpPr>
          <p:cNvPr name="TextBox 83" id="83"/>
          <p:cNvSpPr txBox="true"/>
          <p:nvPr/>
        </p:nvSpPr>
        <p:spPr>
          <a:xfrm rot="0">
            <a:off x="9507093" y="3765418"/>
            <a:ext cx="3363983"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RÉGRESSION LOGISTIQUE</a:t>
            </a:r>
          </a:p>
        </p:txBody>
      </p:sp>
      <p:sp>
        <p:nvSpPr>
          <p:cNvPr name="TextBox 84" id="84"/>
          <p:cNvSpPr txBox="true"/>
          <p:nvPr/>
        </p:nvSpPr>
        <p:spPr>
          <a:xfrm rot="0">
            <a:off x="9507093" y="6878752"/>
            <a:ext cx="2589325"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SHAP VALUES</a:t>
            </a:r>
          </a:p>
        </p:txBody>
      </p:sp>
      <p:sp>
        <p:nvSpPr>
          <p:cNvPr name="TextBox 85" id="85"/>
          <p:cNvSpPr txBox="true"/>
          <p:nvPr/>
        </p:nvSpPr>
        <p:spPr>
          <a:xfrm rot="0">
            <a:off x="9506493" y="7451278"/>
            <a:ext cx="2589325"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INSIGHTS CLÉS</a:t>
            </a:r>
          </a:p>
        </p:txBody>
      </p:sp>
      <p:sp>
        <p:nvSpPr>
          <p:cNvPr name="TextBox 86" id="86"/>
          <p:cNvSpPr txBox="true"/>
          <p:nvPr/>
        </p:nvSpPr>
        <p:spPr>
          <a:xfrm rot="0">
            <a:off x="9487276" y="7945789"/>
            <a:ext cx="2589325"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CONCLUSION</a:t>
            </a:r>
          </a:p>
        </p:txBody>
      </p:sp>
      <p:sp>
        <p:nvSpPr>
          <p:cNvPr name="TextBox 87" id="87"/>
          <p:cNvSpPr txBox="true"/>
          <p:nvPr/>
        </p:nvSpPr>
        <p:spPr>
          <a:xfrm rot="0">
            <a:off x="9507093" y="8531475"/>
            <a:ext cx="3486098" cy="35921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AMÉLIORATIONS FUTURES</a:t>
            </a:r>
          </a:p>
        </p:txBody>
      </p:sp>
      <p:sp>
        <p:nvSpPr>
          <p:cNvPr name="TextBox 88" id="88"/>
          <p:cNvSpPr txBox="true"/>
          <p:nvPr/>
        </p:nvSpPr>
        <p:spPr>
          <a:xfrm rot="0">
            <a:off x="3167931" y="3129830"/>
            <a:ext cx="3485498" cy="375727"/>
          </a:xfrm>
          <a:prstGeom prst="rect">
            <a:avLst/>
          </a:prstGeom>
        </p:spPr>
        <p:txBody>
          <a:bodyPr anchor="t" rtlCol="false" tIns="0" lIns="0" bIns="0" rIns="0">
            <a:spAutoFit/>
          </a:bodyPr>
          <a:lstStyle/>
          <a:p>
            <a:pPr algn="l">
              <a:lnSpc>
                <a:spcPts val="2915"/>
              </a:lnSpc>
            </a:pPr>
            <a:r>
              <a:rPr lang="en-US" sz="2082" b="true">
                <a:solidFill>
                  <a:srgbClr val="000000"/>
                </a:solidFill>
                <a:latin typeface="Helvetica World Bold"/>
                <a:ea typeface="Helvetica World Bold"/>
                <a:cs typeface="Helvetica World Bold"/>
                <a:sym typeface="Helvetica World Bold"/>
              </a:rPr>
              <a:t>SOMMAIRE</a:t>
            </a:r>
          </a:p>
        </p:txBody>
      </p:sp>
      <p:grpSp>
        <p:nvGrpSpPr>
          <p:cNvPr name="Group 89" id="89"/>
          <p:cNvGrpSpPr/>
          <p:nvPr/>
        </p:nvGrpSpPr>
        <p:grpSpPr>
          <a:xfrm rot="0">
            <a:off x="17773650" y="9772650"/>
            <a:ext cx="556708" cy="556708"/>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D4D6D8"/>
            </a:solidFill>
          </p:spPr>
        </p:sp>
        <p:sp>
          <p:nvSpPr>
            <p:cNvPr name="TextBox 91" id="91"/>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1</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5319" y="-454861"/>
            <a:ext cx="3408032" cy="9713161"/>
            <a:chOff x="0" y="0"/>
            <a:chExt cx="1166176" cy="3323694"/>
          </a:xfrm>
        </p:grpSpPr>
        <p:sp>
          <p:nvSpPr>
            <p:cNvPr name="Freeform 3" id="3"/>
            <p:cNvSpPr/>
            <p:nvPr/>
          </p:nvSpPr>
          <p:spPr>
            <a:xfrm flipH="false" flipV="false" rot="0">
              <a:off x="0" y="0"/>
              <a:ext cx="1166176" cy="3323694"/>
            </a:xfrm>
            <a:custGeom>
              <a:avLst/>
              <a:gdLst/>
              <a:ahLst/>
              <a:cxnLst/>
              <a:rect r="r" b="b" t="t" l="l"/>
              <a:pathLst>
                <a:path h="3323694" w="1166176">
                  <a:moveTo>
                    <a:pt x="11358" y="0"/>
                  </a:moveTo>
                  <a:lnTo>
                    <a:pt x="1154818" y="0"/>
                  </a:lnTo>
                  <a:cubicBezTo>
                    <a:pt x="1157830" y="0"/>
                    <a:pt x="1160719" y="1197"/>
                    <a:pt x="1162849" y="3327"/>
                  </a:cubicBezTo>
                  <a:cubicBezTo>
                    <a:pt x="1164979" y="5457"/>
                    <a:pt x="1166176" y="8346"/>
                    <a:pt x="1166176" y="11358"/>
                  </a:cubicBezTo>
                  <a:lnTo>
                    <a:pt x="1166176" y="3312335"/>
                  </a:lnTo>
                  <a:cubicBezTo>
                    <a:pt x="1166176" y="3318608"/>
                    <a:pt x="1161091" y="3323694"/>
                    <a:pt x="1154818" y="3323694"/>
                  </a:cubicBezTo>
                  <a:lnTo>
                    <a:pt x="11358" y="3323694"/>
                  </a:lnTo>
                  <a:cubicBezTo>
                    <a:pt x="8346" y="3323694"/>
                    <a:pt x="5457" y="3322497"/>
                    <a:pt x="3327" y="3320367"/>
                  </a:cubicBezTo>
                  <a:cubicBezTo>
                    <a:pt x="1197" y="3318237"/>
                    <a:pt x="0" y="3315348"/>
                    <a:pt x="0" y="3312335"/>
                  </a:cubicBezTo>
                  <a:lnTo>
                    <a:pt x="0" y="11358"/>
                  </a:lnTo>
                  <a:cubicBezTo>
                    <a:pt x="0" y="8346"/>
                    <a:pt x="1197" y="5457"/>
                    <a:pt x="3327" y="3327"/>
                  </a:cubicBezTo>
                  <a:cubicBezTo>
                    <a:pt x="5457" y="1197"/>
                    <a:pt x="8346" y="0"/>
                    <a:pt x="11358" y="0"/>
                  </a:cubicBezTo>
                  <a:close/>
                </a:path>
              </a:pathLst>
            </a:custGeom>
            <a:solidFill>
              <a:srgbClr val="758D7C"/>
            </a:solidFill>
          </p:spPr>
        </p:sp>
        <p:sp>
          <p:nvSpPr>
            <p:cNvPr name="TextBox 4" id="4"/>
            <p:cNvSpPr txBox="true"/>
            <p:nvPr/>
          </p:nvSpPr>
          <p:spPr>
            <a:xfrm>
              <a:off x="0" y="-38100"/>
              <a:ext cx="1166176" cy="336179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62679" y="0"/>
            <a:ext cx="3430951" cy="10287000"/>
            <a:chOff x="0" y="0"/>
            <a:chExt cx="531544" cy="1593725"/>
          </a:xfrm>
        </p:grpSpPr>
        <p:sp>
          <p:nvSpPr>
            <p:cNvPr name="Freeform 6" id="6"/>
            <p:cNvSpPr/>
            <p:nvPr/>
          </p:nvSpPr>
          <p:spPr>
            <a:xfrm flipH="false" flipV="false" rot="0">
              <a:off x="0" y="0"/>
              <a:ext cx="531544" cy="1593725"/>
            </a:xfrm>
            <a:custGeom>
              <a:avLst/>
              <a:gdLst/>
              <a:ahLst/>
              <a:cxnLst/>
              <a:rect r="r" b="b" t="t" l="l"/>
              <a:pathLst>
                <a:path h="1593725" w="531544">
                  <a:moveTo>
                    <a:pt x="0" y="0"/>
                  </a:moveTo>
                  <a:lnTo>
                    <a:pt x="531544" y="0"/>
                  </a:lnTo>
                  <a:lnTo>
                    <a:pt x="531544" y="1593725"/>
                  </a:lnTo>
                  <a:lnTo>
                    <a:pt x="0" y="1593725"/>
                  </a:lnTo>
                  <a:close/>
                </a:path>
              </a:pathLst>
            </a:custGeom>
            <a:blipFill>
              <a:blip r:embed="rId2"/>
              <a:stretch>
                <a:fillRect l="-62436" t="0" r="-62436" b="0"/>
              </a:stretch>
            </a:blipFill>
          </p:spPr>
        </p:sp>
      </p:grpSp>
      <p:grpSp>
        <p:nvGrpSpPr>
          <p:cNvPr name="Group 7" id="7"/>
          <p:cNvGrpSpPr/>
          <p:nvPr/>
        </p:nvGrpSpPr>
        <p:grpSpPr>
          <a:xfrm rot="0">
            <a:off x="17773650" y="-42358"/>
            <a:ext cx="556708" cy="5567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10" id="10"/>
          <p:cNvGrpSpPr/>
          <p:nvPr/>
        </p:nvGrpSpPr>
        <p:grpSpPr>
          <a:xfrm rot="0">
            <a:off x="17773650" y="9772650"/>
            <a:ext cx="556708" cy="5567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19</a:t>
              </a:r>
            </a:p>
          </p:txBody>
        </p:sp>
      </p:grpSp>
      <p:sp>
        <p:nvSpPr>
          <p:cNvPr name="AutoShape 13" id="13"/>
          <p:cNvSpPr/>
          <p:nvPr/>
        </p:nvSpPr>
        <p:spPr>
          <a:xfrm>
            <a:off x="1042987" y="2231093"/>
            <a:ext cx="7144" cy="2049239"/>
          </a:xfrm>
          <a:prstGeom prst="line">
            <a:avLst/>
          </a:prstGeom>
          <a:ln cap="rnd" w="28575">
            <a:solidFill>
              <a:srgbClr val="2E4033"/>
            </a:solidFill>
            <a:prstDash val="solid"/>
            <a:headEnd type="none" len="sm" w="sm"/>
            <a:tailEnd type="none" len="sm" w="sm"/>
          </a:ln>
        </p:spPr>
      </p:sp>
      <p:sp>
        <p:nvSpPr>
          <p:cNvPr name="TextBox 14" id="14"/>
          <p:cNvSpPr txBox="true"/>
          <p:nvPr/>
        </p:nvSpPr>
        <p:spPr>
          <a:xfrm rot="0">
            <a:off x="1303128" y="2177021"/>
            <a:ext cx="8922578" cy="2128808"/>
          </a:xfrm>
          <a:prstGeom prst="rect">
            <a:avLst/>
          </a:prstGeom>
        </p:spPr>
        <p:txBody>
          <a:bodyPr anchor="t" rtlCol="false" tIns="0" lIns="0" bIns="0" rIns="0">
            <a:spAutoFit/>
          </a:bodyPr>
          <a:lstStyle/>
          <a:p>
            <a:pPr algn="l">
              <a:lnSpc>
                <a:spcPts val="1981"/>
              </a:lnSpc>
            </a:pPr>
            <a:r>
              <a:rPr lang="en-US" sz="1415" b="true">
                <a:solidFill>
                  <a:srgbClr val="000000"/>
                </a:solidFill>
                <a:latin typeface="Helvetica World Bold"/>
                <a:ea typeface="Helvetica World Bold"/>
                <a:cs typeface="Helvetica World Bold"/>
                <a:sym typeface="Helvetica World Bold"/>
              </a:rPr>
              <a:t>Résumé des résultats :</a:t>
            </a:r>
          </a:p>
          <a:p>
            <a:pPr algn="l" marL="305649" indent="-152825" lvl="1">
              <a:lnSpc>
                <a:spcPts val="1981"/>
              </a:lnSpc>
              <a:buFont typeface="Arial"/>
              <a:buChar char="•"/>
            </a:pPr>
            <a:r>
              <a:rPr lang="en-US" b="true" sz="1415">
                <a:solidFill>
                  <a:srgbClr val="000000"/>
                </a:solidFill>
                <a:latin typeface="Helvetica World Bold"/>
                <a:ea typeface="Helvetica World Bold"/>
                <a:cs typeface="Helvetica World Bold"/>
                <a:sym typeface="Helvetica World Bold"/>
              </a:rPr>
              <a:t>Modèles testés : Dummy Classifier, Logistic Regression, Random Forest optimisé</a:t>
            </a:r>
          </a:p>
          <a:p>
            <a:pPr algn="l" marL="305649" indent="-152825" lvl="1">
              <a:lnSpc>
                <a:spcPts val="1981"/>
              </a:lnSpc>
              <a:buFont typeface="Arial"/>
              <a:buChar char="•"/>
            </a:pPr>
            <a:r>
              <a:rPr lang="en-US" b="true" sz="1415">
                <a:solidFill>
                  <a:srgbClr val="000000"/>
                </a:solidFill>
                <a:latin typeface="Helvetica World Bold"/>
                <a:ea typeface="Helvetica World Bold"/>
                <a:cs typeface="Helvetica World Bold"/>
                <a:sym typeface="Helvetica World Bold"/>
              </a:rPr>
              <a:t>Meilleur modèle : Logistic Regression</a:t>
            </a:r>
          </a:p>
          <a:p>
            <a:pPr algn="l" marL="611298" indent="-203766" lvl="2">
              <a:lnSpc>
                <a:spcPts val="1981"/>
              </a:lnSpc>
              <a:buFont typeface="Arial"/>
              <a:buChar char="⚬"/>
            </a:pPr>
            <a:r>
              <a:rPr lang="en-US" b="true" sz="1415">
                <a:solidFill>
                  <a:srgbClr val="000000"/>
                </a:solidFill>
                <a:latin typeface="Helvetica World Bold"/>
                <a:ea typeface="Helvetica World Bold"/>
                <a:cs typeface="Helvetica World Bold"/>
                <a:sym typeface="Helvetica World Bold"/>
              </a:rPr>
              <a:t>Accuracy : 0.762</a:t>
            </a:r>
          </a:p>
          <a:p>
            <a:pPr algn="l" marL="611298" indent="-203766" lvl="2">
              <a:lnSpc>
                <a:spcPts val="1981"/>
              </a:lnSpc>
              <a:buFont typeface="Arial"/>
              <a:buChar char="⚬"/>
            </a:pPr>
            <a:r>
              <a:rPr lang="en-US" b="true" sz="1415">
                <a:solidFill>
                  <a:srgbClr val="000000"/>
                </a:solidFill>
                <a:latin typeface="Helvetica World Bold"/>
                <a:ea typeface="Helvetica World Bold"/>
                <a:cs typeface="Helvetica World Bold"/>
                <a:sym typeface="Helvetica World Bold"/>
              </a:rPr>
              <a:t>F1-score : 0.485</a:t>
            </a:r>
          </a:p>
          <a:p>
            <a:pPr algn="l" marL="611298" indent="-203766" lvl="2">
              <a:lnSpc>
                <a:spcPts val="1981"/>
              </a:lnSpc>
              <a:buFont typeface="Arial"/>
              <a:buChar char="⚬"/>
            </a:pPr>
            <a:r>
              <a:rPr lang="en-US" b="true" sz="1415">
                <a:solidFill>
                  <a:srgbClr val="000000"/>
                </a:solidFill>
                <a:latin typeface="Helvetica World Bold"/>
                <a:ea typeface="Helvetica World Bold"/>
                <a:cs typeface="Helvetica World Bold"/>
                <a:sym typeface="Helvetica World Bold"/>
              </a:rPr>
              <a:t>Précision : 0.371</a:t>
            </a:r>
          </a:p>
          <a:p>
            <a:pPr algn="l" marL="611298" indent="-203766" lvl="2">
              <a:lnSpc>
                <a:spcPts val="1981"/>
              </a:lnSpc>
              <a:buFont typeface="Arial"/>
              <a:buChar char="⚬"/>
            </a:pPr>
            <a:r>
              <a:rPr lang="en-US" b="true" sz="1415">
                <a:solidFill>
                  <a:srgbClr val="000000"/>
                </a:solidFill>
                <a:latin typeface="Helvetica World Bold"/>
                <a:ea typeface="Helvetica World Bold"/>
                <a:cs typeface="Helvetica World Bold"/>
                <a:sym typeface="Helvetica World Bold"/>
              </a:rPr>
              <a:t>Rappel : 0.702 → priorité donnée à la détection des départs</a:t>
            </a:r>
          </a:p>
          <a:p>
            <a:pPr algn="l">
              <a:lnSpc>
                <a:spcPts val="1981"/>
              </a:lnSpc>
            </a:pPr>
          </a:p>
        </p:txBody>
      </p:sp>
      <p:sp>
        <p:nvSpPr>
          <p:cNvPr name="AutoShape 15" id="15"/>
          <p:cNvSpPr/>
          <p:nvPr/>
        </p:nvSpPr>
        <p:spPr>
          <a:xfrm>
            <a:off x="1042988" y="4536079"/>
            <a:ext cx="0" cy="1680017"/>
          </a:xfrm>
          <a:prstGeom prst="line">
            <a:avLst/>
          </a:prstGeom>
          <a:ln cap="rnd" w="28575">
            <a:solidFill>
              <a:srgbClr val="2E4033"/>
            </a:solidFill>
            <a:prstDash val="solid"/>
            <a:headEnd type="none" len="sm" w="sm"/>
            <a:tailEnd type="none" len="sm" w="sm"/>
          </a:ln>
        </p:spPr>
      </p:sp>
      <p:sp>
        <p:nvSpPr>
          <p:cNvPr name="TextBox 16" id="16"/>
          <p:cNvSpPr txBox="true"/>
          <p:nvPr/>
        </p:nvSpPr>
        <p:spPr>
          <a:xfrm rot="0">
            <a:off x="1303128" y="4353297"/>
            <a:ext cx="9413913" cy="2200438"/>
          </a:xfrm>
          <a:prstGeom prst="rect">
            <a:avLst/>
          </a:prstGeom>
        </p:spPr>
        <p:txBody>
          <a:bodyPr anchor="t" rtlCol="false" tIns="0" lIns="0" bIns="0" rIns="0">
            <a:spAutoFit/>
          </a:bodyPr>
          <a:lstStyle/>
          <a:p>
            <a:pPr algn="l">
              <a:lnSpc>
                <a:spcPts val="2049"/>
              </a:lnSpc>
            </a:pPr>
            <a:r>
              <a:rPr lang="en-US" sz="1463" b="true">
                <a:solidFill>
                  <a:srgbClr val="000000"/>
                </a:solidFill>
                <a:latin typeface="Helvetica World Bold"/>
                <a:ea typeface="Helvetica World Bold"/>
                <a:cs typeface="Helvetica World Bold"/>
                <a:sym typeface="Helvetica World Bold"/>
              </a:rPr>
              <a:t>Insights principaux :</a:t>
            </a:r>
          </a:p>
          <a:p>
            <a:pPr algn="l" marL="316073" indent="-158037" lvl="1">
              <a:lnSpc>
                <a:spcPts val="2049"/>
              </a:lnSpc>
              <a:buFont typeface="Arial"/>
              <a:buChar char="•"/>
            </a:pPr>
            <a:r>
              <a:rPr lang="en-US" b="true" sz="1463">
                <a:solidFill>
                  <a:srgbClr val="000000"/>
                </a:solidFill>
                <a:latin typeface="Helvetica World Bold"/>
                <a:ea typeface="Helvetica World Bold"/>
                <a:cs typeface="Helvetica World Bold"/>
                <a:sym typeface="Helvetica World Bold"/>
              </a:rPr>
              <a:t>Les départs sont rares (16 % des cas), d’où l’importance de privilégier le rappel pour les identifier.</a:t>
            </a:r>
          </a:p>
          <a:p>
            <a:pPr algn="l" marL="316073" indent="-158037" lvl="1">
              <a:lnSpc>
                <a:spcPts val="2049"/>
              </a:lnSpc>
              <a:buFont typeface="Arial"/>
              <a:buChar char="•"/>
            </a:pPr>
            <a:r>
              <a:rPr lang="en-US" b="true" sz="1463">
                <a:solidFill>
                  <a:srgbClr val="000000"/>
                </a:solidFill>
                <a:latin typeface="Helvetica World Bold"/>
                <a:ea typeface="Helvetica World Bold"/>
                <a:cs typeface="Helvetica World Bold"/>
                <a:sym typeface="Helvetica World Bold"/>
              </a:rPr>
              <a:t>Les variables les plus influentes pour prédire les départs :</a:t>
            </a:r>
          </a:p>
          <a:p>
            <a:pPr algn="l" marL="632147" indent="-210716" lvl="2">
              <a:lnSpc>
                <a:spcPts val="2049"/>
              </a:lnSpc>
              <a:buFont typeface="Arial"/>
              <a:buChar char="⚬"/>
            </a:pPr>
            <a:r>
              <a:rPr lang="en-US" b="true" sz="1463">
                <a:solidFill>
                  <a:srgbClr val="000000"/>
                </a:solidFill>
                <a:latin typeface="Helvetica World Bold"/>
                <a:ea typeface="Helvetica World Bold"/>
                <a:cs typeface="Helvetica World Bold"/>
                <a:sym typeface="Helvetica World Bold"/>
              </a:rPr>
              <a:t>note_evaluation_actuelle</a:t>
            </a:r>
          </a:p>
          <a:p>
            <a:pPr algn="l" marL="632147" indent="-210716" lvl="2">
              <a:lnSpc>
                <a:spcPts val="2049"/>
              </a:lnSpc>
              <a:buFont typeface="Arial"/>
              <a:buChar char="⚬"/>
            </a:pPr>
            <a:r>
              <a:rPr lang="en-US" b="true" sz="1463">
                <a:solidFill>
                  <a:srgbClr val="000000"/>
                </a:solidFill>
                <a:latin typeface="Helvetica World Bold"/>
                <a:ea typeface="Helvetica World Bold"/>
                <a:cs typeface="Helvetica World Bold"/>
                <a:sym typeface="Helvetica World Bold"/>
              </a:rPr>
              <a:t>satisfaction_employee_environnement</a:t>
            </a:r>
          </a:p>
          <a:p>
            <a:pPr algn="l" marL="632147" indent="-210716" lvl="2">
              <a:lnSpc>
                <a:spcPts val="2049"/>
              </a:lnSpc>
              <a:buFont typeface="Arial"/>
              <a:buChar char="⚬"/>
            </a:pPr>
            <a:r>
              <a:rPr lang="en-US" b="true" sz="1463">
                <a:solidFill>
                  <a:srgbClr val="000000"/>
                </a:solidFill>
                <a:latin typeface="Helvetica World Bold"/>
                <a:ea typeface="Helvetica World Bold"/>
                <a:cs typeface="Helvetica World Bold"/>
                <a:sym typeface="Helvetica World Bold"/>
              </a:rPr>
              <a:t>annees_dans_l_entreprise</a:t>
            </a:r>
          </a:p>
          <a:p>
            <a:pPr algn="l" marL="632147" indent="-210716" lvl="2">
              <a:lnSpc>
                <a:spcPts val="2049"/>
              </a:lnSpc>
              <a:buFont typeface="Arial"/>
              <a:buChar char="⚬"/>
            </a:pPr>
            <a:r>
              <a:rPr lang="en-US" b="true" sz="1463">
                <a:solidFill>
                  <a:srgbClr val="000000"/>
                </a:solidFill>
                <a:latin typeface="Helvetica World Bold"/>
                <a:ea typeface="Helvetica World Bold"/>
                <a:cs typeface="Helvetica World Bold"/>
                <a:sym typeface="Helvetica World Bold"/>
              </a:rPr>
              <a:t>note_evaluation_precedente, niveau_hierarchique_poste, revenu_mensuel, etc.</a:t>
            </a:r>
          </a:p>
          <a:p>
            <a:pPr algn="l">
              <a:lnSpc>
                <a:spcPts val="2049"/>
              </a:lnSpc>
            </a:pPr>
          </a:p>
        </p:txBody>
      </p:sp>
      <p:sp>
        <p:nvSpPr>
          <p:cNvPr name="AutoShape 17" id="17"/>
          <p:cNvSpPr/>
          <p:nvPr/>
        </p:nvSpPr>
        <p:spPr>
          <a:xfrm>
            <a:off x="1042988" y="6471794"/>
            <a:ext cx="0" cy="1431705"/>
          </a:xfrm>
          <a:prstGeom prst="line">
            <a:avLst/>
          </a:prstGeom>
          <a:ln cap="rnd" w="28575">
            <a:solidFill>
              <a:srgbClr val="2E4033"/>
            </a:solidFill>
            <a:prstDash val="solid"/>
            <a:headEnd type="none" len="sm" w="sm"/>
            <a:tailEnd type="none" len="sm" w="sm"/>
          </a:ln>
        </p:spPr>
      </p:sp>
      <p:sp>
        <p:nvSpPr>
          <p:cNvPr name="TextBox 18" id="18"/>
          <p:cNvSpPr txBox="true"/>
          <p:nvPr/>
        </p:nvSpPr>
        <p:spPr>
          <a:xfrm rot="0">
            <a:off x="1303128" y="6443219"/>
            <a:ext cx="7119019" cy="1727094"/>
          </a:xfrm>
          <a:prstGeom prst="rect">
            <a:avLst/>
          </a:prstGeom>
        </p:spPr>
        <p:txBody>
          <a:bodyPr anchor="t" rtlCol="false" tIns="0" lIns="0" bIns="0" rIns="0">
            <a:spAutoFit/>
          </a:bodyPr>
          <a:lstStyle/>
          <a:p>
            <a:pPr algn="l">
              <a:lnSpc>
                <a:spcPts val="2156"/>
              </a:lnSpc>
            </a:pPr>
            <a:r>
              <a:rPr lang="en-US" sz="1540" b="true">
                <a:solidFill>
                  <a:srgbClr val="000000"/>
                </a:solidFill>
                <a:latin typeface="Helvetica World Bold"/>
                <a:ea typeface="Helvetica World Bold"/>
                <a:cs typeface="Helvetica World Bold"/>
                <a:sym typeface="Helvetica World Bold"/>
              </a:rPr>
              <a:t> Limitations et recommandations :</a:t>
            </a:r>
          </a:p>
          <a:p>
            <a:pPr algn="l" marL="332605" indent="-166302" lvl="1">
              <a:lnSpc>
                <a:spcPts val="2156"/>
              </a:lnSpc>
              <a:buFont typeface="Arial"/>
              <a:buChar char="•"/>
            </a:pPr>
            <a:r>
              <a:rPr lang="en-US" b="true" sz="1540">
                <a:solidFill>
                  <a:srgbClr val="000000"/>
                </a:solidFill>
                <a:latin typeface="Helvetica World Bold"/>
                <a:ea typeface="Helvetica World Bold"/>
                <a:cs typeface="Helvetica World Bold"/>
                <a:sym typeface="Helvetica World Bold"/>
              </a:rPr>
              <a:t>Performance moyenne : amélioration possible avec davantage de features ou ajustement des hyperparamètres</a:t>
            </a:r>
          </a:p>
          <a:p>
            <a:pPr algn="l" marL="332605" indent="-166302" lvl="1">
              <a:lnSpc>
                <a:spcPts val="2156"/>
              </a:lnSpc>
              <a:buFont typeface="Arial"/>
              <a:buChar char="•"/>
            </a:pPr>
            <a:r>
              <a:rPr lang="en-US" b="true" sz="1540">
                <a:solidFill>
                  <a:srgbClr val="000000"/>
                </a:solidFill>
                <a:latin typeface="Helvetica World Bold"/>
                <a:ea typeface="Helvetica World Bold"/>
                <a:cs typeface="Helvetica World Bold"/>
                <a:sym typeface="Helvetica World Bold"/>
              </a:rPr>
              <a:t>Possibilité d’explorer des modèles plus avancés ou du feature engineering pour mieux capturer les départs</a:t>
            </a:r>
          </a:p>
          <a:p>
            <a:pPr algn="l">
              <a:lnSpc>
                <a:spcPts val="2156"/>
              </a:lnSpc>
            </a:pPr>
          </a:p>
        </p:txBody>
      </p:sp>
      <p:sp>
        <p:nvSpPr>
          <p:cNvPr name="AutoShape 19" id="19"/>
          <p:cNvSpPr/>
          <p:nvPr/>
        </p:nvSpPr>
        <p:spPr>
          <a:xfrm>
            <a:off x="1042987" y="8281728"/>
            <a:ext cx="0" cy="1635938"/>
          </a:xfrm>
          <a:prstGeom prst="line">
            <a:avLst/>
          </a:prstGeom>
          <a:ln cap="rnd" w="28575">
            <a:solidFill>
              <a:srgbClr val="2E4033"/>
            </a:solidFill>
            <a:prstDash val="solid"/>
            <a:headEnd type="none" len="sm" w="sm"/>
            <a:tailEnd type="none" len="sm" w="sm"/>
          </a:ln>
        </p:spPr>
      </p:sp>
      <p:sp>
        <p:nvSpPr>
          <p:cNvPr name="TextBox 20" id="20"/>
          <p:cNvSpPr txBox="true"/>
          <p:nvPr/>
        </p:nvSpPr>
        <p:spPr>
          <a:xfrm rot="0">
            <a:off x="1303128" y="8183376"/>
            <a:ext cx="6726528" cy="1813591"/>
          </a:xfrm>
          <a:prstGeom prst="rect">
            <a:avLst/>
          </a:prstGeom>
        </p:spPr>
        <p:txBody>
          <a:bodyPr anchor="t" rtlCol="false" tIns="0" lIns="0" bIns="0" rIns="0">
            <a:spAutoFit/>
          </a:bodyPr>
          <a:lstStyle/>
          <a:p>
            <a:pPr algn="l">
              <a:lnSpc>
                <a:spcPts val="2278"/>
              </a:lnSpc>
            </a:pPr>
            <a:r>
              <a:rPr lang="en-US" sz="1627" b="true">
                <a:solidFill>
                  <a:srgbClr val="000000"/>
                </a:solidFill>
                <a:latin typeface="Helvetica World Bold"/>
                <a:ea typeface="Helvetica World Bold"/>
                <a:cs typeface="Helvetica World Bold"/>
                <a:sym typeface="Helvetica World Bold"/>
              </a:rPr>
              <a:t>Conclusion finale :</a:t>
            </a:r>
          </a:p>
          <a:p>
            <a:pPr algn="l" marL="351408" indent="-175704" lvl="1">
              <a:lnSpc>
                <a:spcPts val="2278"/>
              </a:lnSpc>
              <a:buFont typeface="Arial"/>
              <a:buChar char="•"/>
            </a:pPr>
            <a:r>
              <a:rPr lang="en-US" b="true" sz="1627">
                <a:solidFill>
                  <a:srgbClr val="000000"/>
                </a:solidFill>
                <a:latin typeface="Helvetica World Bold"/>
                <a:ea typeface="Helvetica World Bold"/>
                <a:cs typeface="Helvetica World Bold"/>
                <a:sym typeface="Helvetica World Bold"/>
              </a:rPr>
              <a:t>Logistic Regression reste simple et efficace pour ce jeu de données</a:t>
            </a:r>
          </a:p>
          <a:p>
            <a:pPr algn="l" marL="351408" indent="-175704" lvl="1">
              <a:lnSpc>
                <a:spcPts val="2278"/>
              </a:lnSpc>
              <a:buFont typeface="Arial"/>
              <a:buChar char="•"/>
            </a:pPr>
            <a:r>
              <a:rPr lang="en-US" b="true" sz="1627">
                <a:solidFill>
                  <a:srgbClr val="000000"/>
                </a:solidFill>
                <a:latin typeface="Helvetica World Bold"/>
                <a:ea typeface="Helvetica World Bold"/>
                <a:cs typeface="Helvetica World Bold"/>
                <a:sym typeface="Helvetica World Bold"/>
              </a:rPr>
              <a:t>Focus sur le rappel permet de mieux détecter les départs, ce qui est clé pour les actions RH</a:t>
            </a:r>
          </a:p>
          <a:p>
            <a:pPr algn="l">
              <a:lnSpc>
                <a:spcPts val="2278"/>
              </a:lnSpc>
            </a:pPr>
          </a:p>
        </p:txBody>
      </p:sp>
      <p:sp>
        <p:nvSpPr>
          <p:cNvPr name="TextBox 21" id="21"/>
          <p:cNvSpPr txBox="true"/>
          <p:nvPr/>
        </p:nvSpPr>
        <p:spPr>
          <a:xfrm rot="0">
            <a:off x="1068002" y="493512"/>
            <a:ext cx="6367156" cy="1464434"/>
          </a:xfrm>
          <a:prstGeom prst="rect">
            <a:avLst/>
          </a:prstGeom>
        </p:spPr>
        <p:txBody>
          <a:bodyPr anchor="t" rtlCol="false" tIns="0" lIns="0" bIns="0" rIns="0">
            <a:spAutoFit/>
          </a:bodyPr>
          <a:lstStyle/>
          <a:p>
            <a:pPr algn="just">
              <a:lnSpc>
                <a:spcPts val="11060"/>
              </a:lnSpc>
            </a:pPr>
            <a:r>
              <a:rPr lang="en-US" b="true" sz="7900" spc="-197">
                <a:solidFill>
                  <a:srgbClr val="000000"/>
                </a:solidFill>
                <a:latin typeface="Helvetica World Bold"/>
                <a:ea typeface="Helvetica World Bold"/>
                <a:cs typeface="Helvetica World Bold"/>
                <a:sym typeface="Helvetica World Bold"/>
              </a:rPr>
              <a:t>Conclusion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1903263"/>
            <a:ext cx="5538778" cy="7869387"/>
            <a:chOff x="0" y="0"/>
            <a:chExt cx="858102" cy="1219174"/>
          </a:xfrm>
        </p:grpSpPr>
        <p:sp>
          <p:nvSpPr>
            <p:cNvPr name="Freeform 3" id="3"/>
            <p:cNvSpPr/>
            <p:nvPr/>
          </p:nvSpPr>
          <p:spPr>
            <a:xfrm flipH="false" flipV="false" rot="0">
              <a:off x="0" y="0"/>
              <a:ext cx="858102" cy="1219174"/>
            </a:xfrm>
            <a:custGeom>
              <a:avLst/>
              <a:gdLst/>
              <a:ahLst/>
              <a:cxnLst/>
              <a:rect r="r" b="b" t="t" l="l"/>
              <a:pathLst>
                <a:path h="1219174" w="858102">
                  <a:moveTo>
                    <a:pt x="0" y="0"/>
                  </a:moveTo>
                  <a:lnTo>
                    <a:pt x="858102" y="0"/>
                  </a:lnTo>
                  <a:lnTo>
                    <a:pt x="858102" y="1219174"/>
                  </a:lnTo>
                  <a:lnTo>
                    <a:pt x="0" y="1219174"/>
                  </a:lnTo>
                  <a:close/>
                </a:path>
              </a:pathLst>
            </a:custGeom>
            <a:blipFill>
              <a:blip r:embed="rId2"/>
              <a:stretch>
                <a:fillRect l="-56625" t="0" r="-56625" b="0"/>
              </a:stretch>
            </a:blipFill>
          </p:spPr>
        </p:sp>
      </p:grpSp>
      <p:grpSp>
        <p:nvGrpSpPr>
          <p:cNvPr name="Group 4" id="4"/>
          <p:cNvGrpSpPr/>
          <p:nvPr/>
        </p:nvGrpSpPr>
        <p:grpSpPr>
          <a:xfrm rot="0">
            <a:off x="17773650" y="-42358"/>
            <a:ext cx="556708" cy="55670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7" id="7"/>
          <p:cNvGrpSpPr/>
          <p:nvPr/>
        </p:nvGrpSpPr>
        <p:grpSpPr>
          <a:xfrm rot="0">
            <a:off x="17773650" y="9772650"/>
            <a:ext cx="556708" cy="5567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20</a:t>
              </a:r>
            </a:p>
          </p:txBody>
        </p:sp>
      </p:grpSp>
      <p:sp>
        <p:nvSpPr>
          <p:cNvPr name="TextBox 10" id="10"/>
          <p:cNvSpPr txBox="true"/>
          <p:nvPr/>
        </p:nvSpPr>
        <p:spPr>
          <a:xfrm rot="0">
            <a:off x="6246758" y="1865163"/>
            <a:ext cx="11012542" cy="3458137"/>
          </a:xfrm>
          <a:prstGeom prst="rect">
            <a:avLst/>
          </a:prstGeom>
        </p:spPr>
        <p:txBody>
          <a:bodyPr anchor="t" rtlCol="false" tIns="0" lIns="0" bIns="0" rIns="0">
            <a:spAutoFit/>
          </a:bodyPr>
          <a:lstStyle/>
          <a:p>
            <a:pPr algn="l">
              <a:lnSpc>
                <a:spcPts val="2484"/>
              </a:lnSpc>
            </a:pPr>
            <a:r>
              <a:rPr lang="en-US" sz="1774">
                <a:solidFill>
                  <a:srgbClr val="000000"/>
                </a:solidFill>
                <a:latin typeface="Helvetica World"/>
                <a:ea typeface="Helvetica World"/>
                <a:cs typeface="Helvetica World"/>
                <a:sym typeface="Helvetica World"/>
              </a:rPr>
              <a:t>1️⃣</a:t>
            </a:r>
            <a:r>
              <a:rPr lang="en-US" sz="1774" b="true">
                <a:solidFill>
                  <a:srgbClr val="000000"/>
                </a:solidFill>
                <a:latin typeface="Helvetica World Bold"/>
                <a:ea typeface="Helvetica World Bold"/>
                <a:cs typeface="Helvetica World Bold"/>
                <a:sym typeface="Helvetica World Bold"/>
              </a:rPr>
              <a:t> Amélioration des données :</a:t>
            </a:r>
          </a:p>
          <a:p>
            <a:pPr algn="l">
              <a:lnSpc>
                <a:spcPts val="2484"/>
              </a:lnSpc>
            </a:pPr>
          </a:p>
          <a:p>
            <a:pPr algn="l" marL="383141" indent="-191570" lvl="1">
              <a:lnSpc>
                <a:spcPts val="2484"/>
              </a:lnSpc>
              <a:buFont typeface="Arial"/>
              <a:buChar char="•"/>
            </a:pPr>
            <a:r>
              <a:rPr lang="en-US" sz="1774">
                <a:solidFill>
                  <a:srgbClr val="000000"/>
                </a:solidFill>
                <a:latin typeface="Helvetica World"/>
                <a:ea typeface="Helvetica World"/>
                <a:cs typeface="Helvetica World"/>
                <a:sym typeface="Helvetica World"/>
              </a:rPr>
              <a:t>Po</a:t>
            </a:r>
            <a:r>
              <a:rPr lang="en-US" sz="1774">
                <a:solidFill>
                  <a:srgbClr val="000000"/>
                </a:solidFill>
                <a:latin typeface="Helvetica World"/>
                <a:ea typeface="Helvetica World"/>
                <a:cs typeface="Helvetica World"/>
                <a:sym typeface="Helvetica World"/>
              </a:rPr>
              <a:t>ur mieux comprendre pourquoi les employés quittent l’entreprise, on pourrait collecter plus de données et intégrer des variables supplémentaires comme : </a:t>
            </a:r>
          </a:p>
          <a:p>
            <a:pPr algn="l">
              <a:lnSpc>
                <a:spcPts val="2484"/>
              </a:lnSpc>
            </a:pPr>
          </a:p>
          <a:p>
            <a:pPr algn="l" marL="383141" indent="-191570" lvl="1">
              <a:lnSpc>
                <a:spcPts val="2484"/>
              </a:lnSpc>
              <a:buFont typeface="Arial"/>
              <a:buChar char="•"/>
            </a:pPr>
            <a:r>
              <a:rPr lang="en-US" sz="1774">
                <a:solidFill>
                  <a:srgbClr val="000000"/>
                </a:solidFill>
                <a:latin typeface="Helvetica World"/>
                <a:ea typeface="Helvetica World"/>
                <a:cs typeface="Helvetica World"/>
                <a:sym typeface="Helvetica World"/>
              </a:rPr>
              <a:t>L</a:t>
            </a:r>
            <a:r>
              <a:rPr lang="en-US" sz="1774">
                <a:solidFill>
                  <a:srgbClr val="000000"/>
                </a:solidFill>
                <a:latin typeface="Helvetica World"/>
                <a:ea typeface="Helvetica World"/>
                <a:cs typeface="Helvetica World"/>
                <a:sym typeface="Helvetica World"/>
              </a:rPr>
              <a:t>es feedbacks managers, la progression de carrière, le nombre de formations suivies, le niveau de stress, etc.</a:t>
            </a:r>
          </a:p>
          <a:p>
            <a:pPr algn="l">
              <a:lnSpc>
                <a:spcPts val="2484"/>
              </a:lnSpc>
            </a:pPr>
          </a:p>
          <a:p>
            <a:pPr algn="l" marL="383141" indent="-191570" lvl="1">
              <a:lnSpc>
                <a:spcPts val="2484"/>
              </a:lnSpc>
              <a:buFont typeface="Arial"/>
              <a:buChar char="•"/>
            </a:pPr>
            <a:r>
              <a:rPr lang="en-US" sz="1774">
                <a:solidFill>
                  <a:srgbClr val="000000"/>
                </a:solidFill>
                <a:latin typeface="Helvetica World"/>
                <a:ea typeface="Helvetica World"/>
                <a:cs typeface="Helvetica World"/>
                <a:sym typeface="Helvetica World"/>
              </a:rPr>
              <a:t> Plus il y a d’informations pertinentes, plus le modèle peut détecter des signaux faibles et améliorer sa capacité à prédire les départs.</a:t>
            </a:r>
          </a:p>
          <a:p>
            <a:pPr algn="l">
              <a:lnSpc>
                <a:spcPts val="2484"/>
              </a:lnSpc>
            </a:pPr>
          </a:p>
        </p:txBody>
      </p:sp>
      <p:sp>
        <p:nvSpPr>
          <p:cNvPr name="TextBox 11" id="11"/>
          <p:cNvSpPr txBox="true"/>
          <p:nvPr/>
        </p:nvSpPr>
        <p:spPr>
          <a:xfrm rot="0">
            <a:off x="6246758" y="5105400"/>
            <a:ext cx="11012542" cy="4839127"/>
          </a:xfrm>
          <a:prstGeom prst="rect">
            <a:avLst/>
          </a:prstGeom>
        </p:spPr>
        <p:txBody>
          <a:bodyPr anchor="t" rtlCol="false" tIns="0" lIns="0" bIns="0" rIns="0">
            <a:spAutoFit/>
          </a:bodyPr>
          <a:lstStyle/>
          <a:p>
            <a:pPr algn="l">
              <a:lnSpc>
                <a:spcPts val="2553"/>
              </a:lnSpc>
            </a:pPr>
            <a:r>
              <a:rPr lang="en-US" sz="1824">
                <a:solidFill>
                  <a:srgbClr val="000000"/>
                </a:solidFill>
                <a:latin typeface="Helvetica World"/>
                <a:ea typeface="Helvetica World"/>
                <a:cs typeface="Helvetica World"/>
                <a:sym typeface="Helvetica World"/>
              </a:rPr>
              <a:t>2️⃣ </a:t>
            </a:r>
            <a:r>
              <a:rPr lang="en-US" sz="1824" b="true">
                <a:solidFill>
                  <a:srgbClr val="000000"/>
                </a:solidFill>
                <a:latin typeface="Helvetica World Bold"/>
                <a:ea typeface="Helvetica World Bold"/>
                <a:cs typeface="Helvetica World Bold"/>
                <a:sym typeface="Helvetica World Bold"/>
              </a:rPr>
              <a:t>Optimisation des modèles</a:t>
            </a:r>
            <a:r>
              <a:rPr lang="en-US" sz="1824">
                <a:solidFill>
                  <a:srgbClr val="000000"/>
                </a:solidFill>
                <a:latin typeface="Helvetica World"/>
                <a:ea typeface="Helvetica World"/>
                <a:cs typeface="Helvetica World"/>
                <a:sym typeface="Helvetica World"/>
              </a:rPr>
              <a:t> :</a:t>
            </a:r>
          </a:p>
          <a:p>
            <a:pPr algn="l">
              <a:lnSpc>
                <a:spcPts val="2553"/>
              </a:lnSpc>
            </a:pPr>
          </a:p>
          <a:p>
            <a:pPr algn="l" marL="393818" indent="-196909" lvl="1">
              <a:lnSpc>
                <a:spcPts val="2553"/>
              </a:lnSpc>
              <a:buFont typeface="Arial"/>
              <a:buChar char="•"/>
            </a:pPr>
            <a:r>
              <a:rPr lang="en-US" sz="1824">
                <a:solidFill>
                  <a:srgbClr val="000000"/>
                </a:solidFill>
                <a:latin typeface="Helvetica World"/>
                <a:ea typeface="Helvetica World"/>
                <a:cs typeface="Helvetica World"/>
                <a:sym typeface="Helvetica World"/>
              </a:rPr>
              <a:t>Certains modèles de machine learning comme XGBoost ou LightGBM sont connus pour mieux gérer les datasets déséquilibrés, car ils utilisent des techniques d’optimisation plus intelligentes sur les erreurs rares tout en gardant un modèle robuste et général.</a:t>
            </a:r>
          </a:p>
          <a:p>
            <a:pPr algn="l">
              <a:lnSpc>
                <a:spcPts val="2553"/>
              </a:lnSpc>
            </a:pPr>
          </a:p>
          <a:p>
            <a:pPr algn="l" marL="393818" indent="-196909" lvl="1">
              <a:lnSpc>
                <a:spcPts val="2553"/>
              </a:lnSpc>
              <a:buFont typeface="Arial"/>
              <a:buChar char="•"/>
            </a:pPr>
            <a:r>
              <a:rPr lang="en-US" sz="1824">
                <a:solidFill>
                  <a:srgbClr val="000000"/>
                </a:solidFill>
                <a:latin typeface="Helvetica World"/>
                <a:ea typeface="Helvetica World"/>
                <a:cs typeface="Helvetica World"/>
                <a:sym typeface="Helvetica World"/>
              </a:rPr>
              <a:t>On peut aussi tester SMOTE, qui permet de rééquilibrer les classes en générant artificiellement de nouveaux exemples pour la classe minoritaire (les départs). Cela enrichit cette classe, le modèle apprend mieux ses caractéristiques, et on réduit le biais du modèle vers la classe majoritaire.</a:t>
            </a:r>
          </a:p>
          <a:p>
            <a:pPr algn="l">
              <a:lnSpc>
                <a:spcPts val="2553"/>
              </a:lnSpc>
            </a:pPr>
          </a:p>
          <a:p>
            <a:pPr algn="l" marL="393818" indent="-196909" lvl="1">
              <a:lnSpc>
                <a:spcPts val="2553"/>
              </a:lnSpc>
              <a:buFont typeface="Arial"/>
              <a:buChar char="•"/>
            </a:pPr>
            <a:r>
              <a:rPr lang="en-US" sz="1824">
                <a:solidFill>
                  <a:srgbClr val="000000"/>
                </a:solidFill>
                <a:latin typeface="Helvetica World"/>
                <a:ea typeface="Helvetica World"/>
                <a:cs typeface="Helvetica World"/>
                <a:sym typeface="Helvetica World"/>
              </a:rPr>
              <a:t>Au final, SMOTE + un modèle avancé (XGBoost / LightGBM) + optimisation des hyperparamètres équivaut à une stratégie complète pour mieux prédire les départs réels. Et en testant ces approches et en optimisant leurs hyperparamètres, on pourrait potentiellement augmenter le recall (détection des départs) sans dégrader trop la précision globale.</a:t>
            </a:r>
          </a:p>
          <a:p>
            <a:pPr algn="l">
              <a:lnSpc>
                <a:spcPts val="2553"/>
              </a:lnSpc>
            </a:pPr>
          </a:p>
        </p:txBody>
      </p:sp>
      <p:sp>
        <p:nvSpPr>
          <p:cNvPr name="TextBox 12" id="12"/>
          <p:cNvSpPr txBox="true"/>
          <p:nvPr/>
        </p:nvSpPr>
        <p:spPr>
          <a:xfrm rot="0">
            <a:off x="6246758" y="93121"/>
            <a:ext cx="9368098"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Améliorations futures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3767285"/>
            <a:ext cx="17259300" cy="5910474"/>
            <a:chOff x="0" y="0"/>
            <a:chExt cx="4545659" cy="1556668"/>
          </a:xfrm>
        </p:grpSpPr>
        <p:sp>
          <p:nvSpPr>
            <p:cNvPr name="Freeform 3" id="3"/>
            <p:cNvSpPr/>
            <p:nvPr/>
          </p:nvSpPr>
          <p:spPr>
            <a:xfrm flipH="false" flipV="false" rot="0">
              <a:off x="0" y="0"/>
              <a:ext cx="4545659" cy="1556668"/>
            </a:xfrm>
            <a:custGeom>
              <a:avLst/>
              <a:gdLst/>
              <a:ahLst/>
              <a:cxnLst/>
              <a:rect r="r" b="b" t="t" l="l"/>
              <a:pathLst>
                <a:path h="1556668" w="4545659">
                  <a:moveTo>
                    <a:pt x="2243" y="0"/>
                  </a:moveTo>
                  <a:lnTo>
                    <a:pt x="4543416" y="0"/>
                  </a:lnTo>
                  <a:cubicBezTo>
                    <a:pt x="4544011" y="0"/>
                    <a:pt x="4544582" y="236"/>
                    <a:pt x="4545002" y="657"/>
                  </a:cubicBezTo>
                  <a:cubicBezTo>
                    <a:pt x="4545423" y="1078"/>
                    <a:pt x="4545659" y="1648"/>
                    <a:pt x="4545659" y="2243"/>
                  </a:cubicBezTo>
                  <a:lnTo>
                    <a:pt x="4545659" y="1554425"/>
                  </a:lnTo>
                  <a:cubicBezTo>
                    <a:pt x="4545659" y="1555664"/>
                    <a:pt x="4544655" y="1556668"/>
                    <a:pt x="4543416" y="1556668"/>
                  </a:cubicBezTo>
                  <a:lnTo>
                    <a:pt x="2243" y="1556668"/>
                  </a:lnTo>
                  <a:cubicBezTo>
                    <a:pt x="1648" y="1556668"/>
                    <a:pt x="1078" y="1556432"/>
                    <a:pt x="657" y="1556011"/>
                  </a:cubicBezTo>
                  <a:cubicBezTo>
                    <a:pt x="236" y="1555591"/>
                    <a:pt x="0" y="1555020"/>
                    <a:pt x="0" y="1554425"/>
                  </a:cubicBezTo>
                  <a:lnTo>
                    <a:pt x="0" y="2243"/>
                  </a:lnTo>
                  <a:cubicBezTo>
                    <a:pt x="0" y="1648"/>
                    <a:pt x="236" y="1078"/>
                    <a:pt x="657" y="657"/>
                  </a:cubicBezTo>
                  <a:cubicBezTo>
                    <a:pt x="1078" y="236"/>
                    <a:pt x="1648" y="0"/>
                    <a:pt x="2243" y="0"/>
                  </a:cubicBezTo>
                  <a:close/>
                </a:path>
              </a:pathLst>
            </a:custGeom>
            <a:solidFill>
              <a:srgbClr val="2E4033"/>
            </a:solidFill>
          </p:spPr>
        </p:sp>
        <p:sp>
          <p:nvSpPr>
            <p:cNvPr name="TextBox 4" id="4"/>
            <p:cNvSpPr txBox="true"/>
            <p:nvPr/>
          </p:nvSpPr>
          <p:spPr>
            <a:xfrm>
              <a:off x="0" y="-38100"/>
              <a:ext cx="4545659" cy="159476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4350" y="514350"/>
            <a:ext cx="17259300" cy="3169327"/>
            <a:chOff x="0" y="0"/>
            <a:chExt cx="2673917" cy="491012"/>
          </a:xfrm>
        </p:grpSpPr>
        <p:sp>
          <p:nvSpPr>
            <p:cNvPr name="Freeform 6" id="6"/>
            <p:cNvSpPr/>
            <p:nvPr/>
          </p:nvSpPr>
          <p:spPr>
            <a:xfrm flipH="false" flipV="false" rot="0">
              <a:off x="0" y="0"/>
              <a:ext cx="2673917" cy="491012"/>
            </a:xfrm>
            <a:custGeom>
              <a:avLst/>
              <a:gdLst/>
              <a:ahLst/>
              <a:cxnLst/>
              <a:rect r="r" b="b" t="t" l="l"/>
              <a:pathLst>
                <a:path h="491012" w="2673917">
                  <a:moveTo>
                    <a:pt x="0" y="0"/>
                  </a:moveTo>
                  <a:lnTo>
                    <a:pt x="2673917" y="0"/>
                  </a:lnTo>
                  <a:lnTo>
                    <a:pt x="2673917" y="491012"/>
                  </a:lnTo>
                  <a:lnTo>
                    <a:pt x="0" y="491012"/>
                  </a:lnTo>
                  <a:close/>
                </a:path>
              </a:pathLst>
            </a:custGeom>
            <a:blipFill>
              <a:blip r:embed="rId2"/>
              <a:stretch>
                <a:fillRect l="0" t="-150326" r="0" b="-20598"/>
              </a:stretch>
            </a:blipFill>
          </p:spPr>
        </p:sp>
      </p:grpSp>
      <p:sp>
        <p:nvSpPr>
          <p:cNvPr name="Freeform 7" id="7"/>
          <p:cNvSpPr/>
          <p:nvPr/>
        </p:nvSpPr>
        <p:spPr>
          <a:xfrm flipH="false" flipV="false" rot="0">
            <a:off x="5705081" y="9761367"/>
            <a:ext cx="521276" cy="521276"/>
          </a:xfrm>
          <a:custGeom>
            <a:avLst/>
            <a:gdLst/>
            <a:ahLst/>
            <a:cxnLst/>
            <a:rect r="r" b="b" t="t" l="l"/>
            <a:pathLst>
              <a:path h="521276" w="521276">
                <a:moveTo>
                  <a:pt x="0" y="0"/>
                </a:moveTo>
                <a:lnTo>
                  <a:pt x="521277" y="0"/>
                </a:lnTo>
                <a:lnTo>
                  <a:pt x="521277" y="521277"/>
                </a:lnTo>
                <a:lnTo>
                  <a:pt x="0" y="521277"/>
                </a:lnTo>
                <a:lnTo>
                  <a:pt x="0" y="0"/>
                </a:lnTo>
                <a:close/>
              </a:path>
            </a:pathLst>
          </a:custGeom>
          <a:blipFill>
            <a:blip r:embed="rId3"/>
            <a:stretch>
              <a:fillRect l="0" t="0" r="0" b="0"/>
            </a:stretch>
          </a:blipFill>
        </p:spPr>
      </p:sp>
      <p:sp>
        <p:nvSpPr>
          <p:cNvPr name="TextBox 8" id="8"/>
          <p:cNvSpPr txBox="true"/>
          <p:nvPr/>
        </p:nvSpPr>
        <p:spPr>
          <a:xfrm rot="0">
            <a:off x="6226358" y="9864712"/>
            <a:ext cx="5889194" cy="283677"/>
          </a:xfrm>
          <a:prstGeom prst="rect">
            <a:avLst/>
          </a:prstGeom>
        </p:spPr>
        <p:txBody>
          <a:bodyPr anchor="t" rtlCol="false" tIns="0" lIns="0" bIns="0" rIns="0">
            <a:spAutoFit/>
          </a:bodyPr>
          <a:lstStyle/>
          <a:p>
            <a:pPr algn="ctr">
              <a:lnSpc>
                <a:spcPts val="2364"/>
              </a:lnSpc>
            </a:pPr>
            <a:r>
              <a:rPr lang="en-US" sz="1688" spc="305">
                <a:solidFill>
                  <a:srgbClr val="000000"/>
                </a:solidFill>
                <a:latin typeface="Helvetica World"/>
                <a:ea typeface="Helvetica World"/>
                <a:cs typeface="Helvetica World"/>
                <a:sym typeface="Helvetica World"/>
              </a:rPr>
              <a:t>https://www.linkedin.com/in/huang-nicolas/</a:t>
            </a:r>
          </a:p>
        </p:txBody>
      </p:sp>
      <p:sp>
        <p:nvSpPr>
          <p:cNvPr name="TextBox 9" id="9"/>
          <p:cNvSpPr txBox="true"/>
          <p:nvPr/>
        </p:nvSpPr>
        <p:spPr>
          <a:xfrm rot="0">
            <a:off x="1551926" y="3343384"/>
            <a:ext cx="7060045" cy="6057290"/>
          </a:xfrm>
          <a:prstGeom prst="rect">
            <a:avLst/>
          </a:prstGeom>
        </p:spPr>
        <p:txBody>
          <a:bodyPr anchor="t" rtlCol="false" tIns="0" lIns="0" bIns="0" rIns="0">
            <a:spAutoFit/>
          </a:bodyPr>
          <a:lstStyle/>
          <a:p>
            <a:pPr algn="l">
              <a:lnSpc>
                <a:spcPts val="14996"/>
              </a:lnSpc>
            </a:pPr>
            <a:r>
              <a:rPr lang="en-US" sz="10711" spc="-353" b="true">
                <a:solidFill>
                  <a:srgbClr val="FFFFFF"/>
                </a:solidFill>
                <a:latin typeface="Helvetica World Bold"/>
                <a:ea typeface="Helvetica World Bold"/>
                <a:cs typeface="Helvetica World Bold"/>
                <a:sym typeface="Helvetica World Bold"/>
              </a:rPr>
              <a:t>Merci pour votre attention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36993" y="514350"/>
            <a:ext cx="3977109" cy="6281270"/>
            <a:chOff x="0" y="0"/>
            <a:chExt cx="812800" cy="1283700"/>
          </a:xfrm>
        </p:grpSpPr>
        <p:sp>
          <p:nvSpPr>
            <p:cNvPr name="Freeform 3" id="3"/>
            <p:cNvSpPr/>
            <p:nvPr/>
          </p:nvSpPr>
          <p:spPr>
            <a:xfrm flipH="false" flipV="false" rot="0">
              <a:off x="0" y="0"/>
              <a:ext cx="812800" cy="1283700"/>
            </a:xfrm>
            <a:custGeom>
              <a:avLst/>
              <a:gdLst/>
              <a:ahLst/>
              <a:cxnLst/>
              <a:rect r="r" b="b" t="t" l="l"/>
              <a:pathLst>
                <a:path h="1283700" w="812800">
                  <a:moveTo>
                    <a:pt x="9733" y="0"/>
                  </a:moveTo>
                  <a:lnTo>
                    <a:pt x="803067" y="0"/>
                  </a:lnTo>
                  <a:cubicBezTo>
                    <a:pt x="808442" y="0"/>
                    <a:pt x="812800" y="4358"/>
                    <a:pt x="812800" y="9733"/>
                  </a:cubicBezTo>
                  <a:lnTo>
                    <a:pt x="812800" y="1273967"/>
                  </a:lnTo>
                  <a:cubicBezTo>
                    <a:pt x="812800" y="1279343"/>
                    <a:pt x="808442" y="1283700"/>
                    <a:pt x="803067" y="1283700"/>
                  </a:cubicBezTo>
                  <a:lnTo>
                    <a:pt x="9733" y="1283700"/>
                  </a:lnTo>
                  <a:cubicBezTo>
                    <a:pt x="4358" y="1283700"/>
                    <a:pt x="0" y="1279343"/>
                    <a:pt x="0" y="1273967"/>
                  </a:cubicBezTo>
                  <a:lnTo>
                    <a:pt x="0" y="9733"/>
                  </a:lnTo>
                  <a:cubicBezTo>
                    <a:pt x="0" y="4358"/>
                    <a:pt x="4358" y="0"/>
                    <a:pt x="9733" y="0"/>
                  </a:cubicBezTo>
                  <a:close/>
                </a:path>
              </a:pathLst>
            </a:custGeom>
            <a:solidFill>
              <a:srgbClr val="C3CDC8"/>
            </a:solidFill>
          </p:spPr>
        </p:sp>
        <p:sp>
          <p:nvSpPr>
            <p:cNvPr name="TextBox 4" id="4"/>
            <p:cNvSpPr txBox="true"/>
            <p:nvPr/>
          </p:nvSpPr>
          <p:spPr>
            <a:xfrm>
              <a:off x="0" y="-38100"/>
              <a:ext cx="812800" cy="1321800"/>
            </a:xfrm>
            <a:prstGeom prst="rect">
              <a:avLst/>
            </a:prstGeom>
          </p:spPr>
          <p:txBody>
            <a:bodyPr anchor="ctr" rtlCol="false" tIns="50800" lIns="50800" bIns="50800" rIns="50800"/>
            <a:lstStyle/>
            <a:p>
              <a:pPr algn="ctr">
                <a:lnSpc>
                  <a:spcPts val="2660"/>
                </a:lnSpc>
              </a:pPr>
            </a:p>
          </p:txBody>
        </p:sp>
      </p:grpSp>
      <p:grpSp>
        <p:nvGrpSpPr>
          <p:cNvPr name="Group 5" id="5"/>
          <p:cNvGrpSpPr/>
          <p:nvPr/>
        </p:nvGrpSpPr>
        <p:grpSpPr>
          <a:xfrm rot="0">
            <a:off x="2427630" y="3491380"/>
            <a:ext cx="3977109" cy="6281270"/>
            <a:chOff x="0" y="0"/>
            <a:chExt cx="812800" cy="1283700"/>
          </a:xfrm>
        </p:grpSpPr>
        <p:sp>
          <p:nvSpPr>
            <p:cNvPr name="Freeform 6" id="6"/>
            <p:cNvSpPr/>
            <p:nvPr/>
          </p:nvSpPr>
          <p:spPr>
            <a:xfrm flipH="false" flipV="false" rot="0">
              <a:off x="0" y="0"/>
              <a:ext cx="812800" cy="1283700"/>
            </a:xfrm>
            <a:custGeom>
              <a:avLst/>
              <a:gdLst/>
              <a:ahLst/>
              <a:cxnLst/>
              <a:rect r="r" b="b" t="t" l="l"/>
              <a:pathLst>
                <a:path h="1283700" w="812800">
                  <a:moveTo>
                    <a:pt x="9733" y="0"/>
                  </a:moveTo>
                  <a:lnTo>
                    <a:pt x="803067" y="0"/>
                  </a:lnTo>
                  <a:cubicBezTo>
                    <a:pt x="808442" y="0"/>
                    <a:pt x="812800" y="4358"/>
                    <a:pt x="812800" y="9733"/>
                  </a:cubicBezTo>
                  <a:lnTo>
                    <a:pt x="812800" y="1273967"/>
                  </a:lnTo>
                  <a:cubicBezTo>
                    <a:pt x="812800" y="1279343"/>
                    <a:pt x="808442" y="1283700"/>
                    <a:pt x="803067" y="1283700"/>
                  </a:cubicBezTo>
                  <a:lnTo>
                    <a:pt x="9733" y="1283700"/>
                  </a:lnTo>
                  <a:cubicBezTo>
                    <a:pt x="4358" y="1283700"/>
                    <a:pt x="0" y="1279343"/>
                    <a:pt x="0" y="1273967"/>
                  </a:cubicBezTo>
                  <a:lnTo>
                    <a:pt x="0" y="9733"/>
                  </a:lnTo>
                  <a:cubicBezTo>
                    <a:pt x="0" y="4358"/>
                    <a:pt x="4358" y="0"/>
                    <a:pt x="9733" y="0"/>
                  </a:cubicBezTo>
                  <a:close/>
                </a:path>
              </a:pathLst>
            </a:custGeom>
            <a:solidFill>
              <a:srgbClr val="F0F1F3"/>
            </a:solidFill>
          </p:spPr>
        </p:sp>
        <p:sp>
          <p:nvSpPr>
            <p:cNvPr name="TextBox 7" id="7"/>
            <p:cNvSpPr txBox="true"/>
            <p:nvPr/>
          </p:nvSpPr>
          <p:spPr>
            <a:xfrm>
              <a:off x="0" y="-38100"/>
              <a:ext cx="812800" cy="1321800"/>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0" y="1300252"/>
            <a:ext cx="6029162" cy="8472398"/>
            <a:chOff x="0" y="0"/>
            <a:chExt cx="934075" cy="1312596"/>
          </a:xfrm>
        </p:grpSpPr>
        <p:sp>
          <p:nvSpPr>
            <p:cNvPr name="Freeform 9" id="9"/>
            <p:cNvSpPr/>
            <p:nvPr/>
          </p:nvSpPr>
          <p:spPr>
            <a:xfrm flipH="false" flipV="false" rot="0">
              <a:off x="0" y="0"/>
              <a:ext cx="934075" cy="1312596"/>
            </a:xfrm>
            <a:custGeom>
              <a:avLst/>
              <a:gdLst/>
              <a:ahLst/>
              <a:cxnLst/>
              <a:rect r="r" b="b" t="t" l="l"/>
              <a:pathLst>
                <a:path h="1312596" w="934075">
                  <a:moveTo>
                    <a:pt x="6420" y="0"/>
                  </a:moveTo>
                  <a:lnTo>
                    <a:pt x="927655" y="0"/>
                  </a:lnTo>
                  <a:cubicBezTo>
                    <a:pt x="931200" y="0"/>
                    <a:pt x="934075" y="2875"/>
                    <a:pt x="934075" y="6420"/>
                  </a:cubicBezTo>
                  <a:lnTo>
                    <a:pt x="934075" y="1306176"/>
                  </a:lnTo>
                  <a:cubicBezTo>
                    <a:pt x="934075" y="1309722"/>
                    <a:pt x="931200" y="1312596"/>
                    <a:pt x="927655" y="1312596"/>
                  </a:cubicBezTo>
                  <a:lnTo>
                    <a:pt x="6420" y="1312596"/>
                  </a:lnTo>
                  <a:cubicBezTo>
                    <a:pt x="2875" y="1312596"/>
                    <a:pt x="0" y="1309722"/>
                    <a:pt x="0" y="1306176"/>
                  </a:cubicBezTo>
                  <a:lnTo>
                    <a:pt x="0" y="6420"/>
                  </a:lnTo>
                  <a:cubicBezTo>
                    <a:pt x="0" y="2875"/>
                    <a:pt x="2875" y="0"/>
                    <a:pt x="6420" y="0"/>
                  </a:cubicBezTo>
                  <a:close/>
                </a:path>
              </a:pathLst>
            </a:custGeom>
            <a:blipFill>
              <a:blip r:embed="rId2"/>
              <a:stretch>
                <a:fillRect l="-76994" t="0" r="-3743" b="0"/>
              </a:stretch>
            </a:blipFill>
          </p:spPr>
        </p:sp>
      </p:grpSp>
      <p:grpSp>
        <p:nvGrpSpPr>
          <p:cNvPr name="Group 10" id="10"/>
          <p:cNvGrpSpPr/>
          <p:nvPr/>
        </p:nvGrpSpPr>
        <p:grpSpPr>
          <a:xfrm rot="0">
            <a:off x="17773650" y="9772650"/>
            <a:ext cx="556708" cy="5567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D4D6D8"/>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2</a:t>
              </a:r>
            </a:p>
          </p:txBody>
        </p:sp>
      </p:grpSp>
      <p:grpSp>
        <p:nvGrpSpPr>
          <p:cNvPr name="Group 13" id="13"/>
          <p:cNvGrpSpPr/>
          <p:nvPr/>
        </p:nvGrpSpPr>
        <p:grpSpPr>
          <a:xfrm rot="0">
            <a:off x="17773650" y="-42358"/>
            <a:ext cx="556708" cy="5567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16" id="16"/>
          <p:cNvSpPr txBox="true"/>
          <p:nvPr/>
        </p:nvSpPr>
        <p:spPr>
          <a:xfrm rot="0">
            <a:off x="8485992" y="7592935"/>
            <a:ext cx="7531447" cy="2323464"/>
          </a:xfrm>
          <a:prstGeom prst="rect">
            <a:avLst/>
          </a:prstGeom>
        </p:spPr>
        <p:txBody>
          <a:bodyPr anchor="t" rtlCol="false" tIns="0" lIns="0" bIns="0" rIns="0">
            <a:spAutoFit/>
          </a:bodyPr>
          <a:lstStyle/>
          <a:p>
            <a:pPr algn="l">
              <a:lnSpc>
                <a:spcPts val="2660"/>
              </a:lnSpc>
            </a:pPr>
            <a:r>
              <a:rPr lang="en-US" sz="1900">
                <a:solidFill>
                  <a:srgbClr val="000000"/>
                </a:solidFill>
                <a:latin typeface="Helvetica World"/>
                <a:ea typeface="Helvetica World"/>
                <a:cs typeface="Helvetica World"/>
                <a:sym typeface="Helvetica World"/>
              </a:rPr>
              <a:t>Mettre en place un modèle prédictif capable de :</a:t>
            </a:r>
          </a:p>
          <a:p>
            <a:pPr algn="l">
              <a:lnSpc>
                <a:spcPts val="2660"/>
              </a:lnSpc>
            </a:pPr>
          </a:p>
          <a:p>
            <a:pPr algn="l" marL="410218" indent="-205109" lvl="1">
              <a:lnSpc>
                <a:spcPts val="2660"/>
              </a:lnSpc>
              <a:buAutoNum type="arabicPeriod" startAt="1"/>
            </a:pPr>
            <a:r>
              <a:rPr lang="en-US" sz="1900">
                <a:solidFill>
                  <a:srgbClr val="000000"/>
                </a:solidFill>
                <a:latin typeface="Helvetica World"/>
                <a:ea typeface="Helvetica World"/>
                <a:cs typeface="Helvetica World"/>
                <a:sym typeface="Helvetica World"/>
              </a:rPr>
              <a:t>Analyser les facteurs RH influençant le départ d’un employé,</a:t>
            </a:r>
          </a:p>
          <a:p>
            <a:pPr algn="l" marL="410218" indent="-205109" lvl="1">
              <a:lnSpc>
                <a:spcPts val="2660"/>
              </a:lnSpc>
              <a:buAutoNum type="arabicPeriod" startAt="1"/>
            </a:pPr>
            <a:r>
              <a:rPr lang="en-US" sz="1900">
                <a:solidFill>
                  <a:srgbClr val="000000"/>
                </a:solidFill>
                <a:latin typeface="Helvetica World"/>
                <a:ea typeface="Helvetica World"/>
                <a:cs typeface="Helvetica World"/>
                <a:sym typeface="Helvetica World"/>
              </a:rPr>
              <a:t>Identifier les profils à risque (avant qu’ils ne quittent l’entreprise),</a:t>
            </a:r>
          </a:p>
          <a:p>
            <a:pPr algn="l" marL="410218" indent="-205109" lvl="1">
              <a:lnSpc>
                <a:spcPts val="2660"/>
              </a:lnSpc>
              <a:buAutoNum type="arabicPeriod" startAt="1"/>
            </a:pPr>
            <a:r>
              <a:rPr lang="en-US" sz="1900">
                <a:solidFill>
                  <a:srgbClr val="000000"/>
                </a:solidFill>
                <a:latin typeface="Helvetica World"/>
                <a:ea typeface="Helvetica World"/>
                <a:cs typeface="Helvetica World"/>
                <a:sym typeface="Helvetica World"/>
              </a:rPr>
              <a:t>Aider les RH à orienter leurs actions de rétention de manière ciblée (formation, rémunération, climat de travail, etc.).</a:t>
            </a:r>
          </a:p>
          <a:p>
            <a:pPr algn="l">
              <a:lnSpc>
                <a:spcPts val="2660"/>
              </a:lnSpc>
            </a:pPr>
          </a:p>
        </p:txBody>
      </p:sp>
      <p:sp>
        <p:nvSpPr>
          <p:cNvPr name="TextBox 17" id="17"/>
          <p:cNvSpPr txBox="true"/>
          <p:nvPr/>
        </p:nvSpPr>
        <p:spPr>
          <a:xfrm rot="0">
            <a:off x="8485992" y="3269023"/>
            <a:ext cx="7531447" cy="4247514"/>
          </a:xfrm>
          <a:prstGeom prst="rect">
            <a:avLst/>
          </a:prstGeom>
        </p:spPr>
        <p:txBody>
          <a:bodyPr anchor="t" rtlCol="false" tIns="0" lIns="0" bIns="0" rIns="0">
            <a:spAutoFit/>
          </a:bodyPr>
          <a:lstStyle/>
          <a:p>
            <a:pPr algn="l">
              <a:lnSpc>
                <a:spcPts val="2660"/>
              </a:lnSpc>
            </a:pPr>
            <a:r>
              <a:rPr lang="en-US" sz="1900" b="true">
                <a:solidFill>
                  <a:srgbClr val="000000"/>
                </a:solidFill>
                <a:latin typeface="Helvetica World Bold"/>
                <a:ea typeface="Helvetica World Bold"/>
                <a:cs typeface="Helvetica World Bold"/>
                <a:sym typeface="Helvetica World Bold"/>
              </a:rPr>
              <a:t>L’entreprise TechNova Partners, spécialisée dans le conseil en technologies, connaît un taux de rotation du personnel en hausse. Ce phénomène d’attrition a un impact direct sur :</a:t>
            </a:r>
          </a:p>
          <a:p>
            <a:pPr algn="l">
              <a:lnSpc>
                <a:spcPts val="2660"/>
              </a:lnSpc>
            </a:pPr>
          </a:p>
          <a:p>
            <a:pPr algn="l" marL="410218" indent="-205109" lvl="1">
              <a:lnSpc>
                <a:spcPts val="2660"/>
              </a:lnSpc>
              <a:buFont typeface="Arial"/>
              <a:buChar char="•"/>
            </a:pPr>
            <a:r>
              <a:rPr lang="en-US" b="true" sz="1900">
                <a:solidFill>
                  <a:srgbClr val="000000"/>
                </a:solidFill>
                <a:latin typeface="Helvetica World Bold"/>
                <a:ea typeface="Helvetica World Bold"/>
                <a:cs typeface="Helvetica World Bold"/>
                <a:sym typeface="Helvetica World Bold"/>
              </a:rPr>
              <a:t>la performance des équipes,</a:t>
            </a:r>
          </a:p>
          <a:p>
            <a:pPr algn="l" marL="410218" indent="-205109" lvl="1">
              <a:lnSpc>
                <a:spcPts val="2660"/>
              </a:lnSpc>
              <a:buFont typeface="Arial"/>
              <a:buChar char="•"/>
            </a:pPr>
            <a:r>
              <a:rPr lang="en-US" b="true" sz="1900">
                <a:solidFill>
                  <a:srgbClr val="000000"/>
                </a:solidFill>
                <a:latin typeface="Helvetica World Bold"/>
                <a:ea typeface="Helvetica World Bold"/>
                <a:cs typeface="Helvetica World Bold"/>
                <a:sym typeface="Helvetica World Bold"/>
              </a:rPr>
              <a:t>les coûts de recrutement et de formation,</a:t>
            </a:r>
          </a:p>
          <a:p>
            <a:pPr algn="l" marL="410218" indent="-205109" lvl="1">
              <a:lnSpc>
                <a:spcPts val="2660"/>
              </a:lnSpc>
              <a:buFont typeface="Arial"/>
              <a:buChar char="•"/>
            </a:pPr>
            <a:r>
              <a:rPr lang="en-US" b="true" sz="1900">
                <a:solidFill>
                  <a:srgbClr val="000000"/>
                </a:solidFill>
                <a:latin typeface="Helvetica World Bold"/>
                <a:ea typeface="Helvetica World Bold"/>
                <a:cs typeface="Helvetica World Bold"/>
                <a:sym typeface="Helvetica World Bold"/>
              </a:rPr>
              <a:t>la rétention des talents clés.</a:t>
            </a:r>
          </a:p>
          <a:p>
            <a:pPr algn="l">
              <a:lnSpc>
                <a:spcPts val="2660"/>
              </a:lnSpc>
            </a:pPr>
          </a:p>
          <a:p>
            <a:pPr algn="l">
              <a:lnSpc>
                <a:spcPts val="2660"/>
              </a:lnSpc>
            </a:pPr>
            <a:r>
              <a:rPr lang="en-US" sz="1900" b="true">
                <a:solidFill>
                  <a:srgbClr val="000000"/>
                </a:solidFill>
                <a:latin typeface="Helvetica World Bold"/>
                <a:ea typeface="Helvetica World Bold"/>
                <a:cs typeface="Helvetica World Bold"/>
                <a:sym typeface="Helvetica World Bold"/>
              </a:rPr>
              <a:t>Face à cela, la direction RH souhaite adopter une approche data-driven pour comprendre les causes de ces départs et anticiper les risques à venir.</a:t>
            </a:r>
          </a:p>
          <a:p>
            <a:pPr algn="l">
              <a:lnSpc>
                <a:spcPts val="2660"/>
              </a:lnSpc>
            </a:pPr>
          </a:p>
        </p:txBody>
      </p:sp>
      <p:sp>
        <p:nvSpPr>
          <p:cNvPr name="TextBox 18" id="18"/>
          <p:cNvSpPr txBox="true"/>
          <p:nvPr/>
        </p:nvSpPr>
        <p:spPr>
          <a:xfrm rot="0">
            <a:off x="8485992" y="1361956"/>
            <a:ext cx="8518225" cy="1390338"/>
          </a:xfrm>
          <a:prstGeom prst="rect">
            <a:avLst/>
          </a:prstGeom>
        </p:spPr>
        <p:txBody>
          <a:bodyPr anchor="t" rtlCol="false" tIns="0" lIns="0" bIns="0" rIns="0">
            <a:spAutoFit/>
          </a:bodyPr>
          <a:lstStyle/>
          <a:p>
            <a:pPr algn="l">
              <a:lnSpc>
                <a:spcPts val="10517"/>
              </a:lnSpc>
            </a:pPr>
            <a:r>
              <a:rPr lang="en-US" sz="7512" spc="-97" b="true">
                <a:solidFill>
                  <a:srgbClr val="000000"/>
                </a:solidFill>
                <a:latin typeface="Helvetica World Bold"/>
                <a:ea typeface="Helvetica World Bold"/>
                <a:cs typeface="Helvetica World Bold"/>
                <a:sym typeface="Helvetica World Bold"/>
              </a:rPr>
              <a:t>Contexte du projet</a:t>
            </a:r>
          </a:p>
        </p:txBody>
      </p:sp>
      <p:sp>
        <p:nvSpPr>
          <p:cNvPr name="TextBox 19" id="19"/>
          <p:cNvSpPr txBox="true"/>
          <p:nvPr/>
        </p:nvSpPr>
        <p:spPr>
          <a:xfrm rot="0">
            <a:off x="8485992" y="2628468"/>
            <a:ext cx="7153843" cy="396238"/>
          </a:xfrm>
          <a:prstGeom prst="rect">
            <a:avLst/>
          </a:prstGeom>
        </p:spPr>
        <p:txBody>
          <a:bodyPr anchor="t" rtlCol="false" tIns="0" lIns="0" bIns="0" rIns="0">
            <a:spAutoFit/>
          </a:bodyPr>
          <a:lstStyle/>
          <a:p>
            <a:pPr algn="just">
              <a:lnSpc>
                <a:spcPts val="3360"/>
              </a:lnSpc>
            </a:pPr>
            <a:r>
              <a:rPr lang="en-US" sz="2400">
                <a:solidFill>
                  <a:srgbClr val="000000"/>
                </a:solidFill>
                <a:latin typeface="Helvetica World"/>
                <a:ea typeface="Helvetica World"/>
                <a:cs typeface="Helvetica World"/>
                <a:sym typeface="Helvetica World"/>
              </a:rPr>
              <a:t>OBJECTIF DE L’ÉTUDE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643096" y="4677491"/>
            <a:ext cx="6612279" cy="3547645"/>
            <a:chOff x="0" y="0"/>
            <a:chExt cx="1741506" cy="934359"/>
          </a:xfrm>
        </p:grpSpPr>
        <p:sp>
          <p:nvSpPr>
            <p:cNvPr name="Freeform 3" id="3"/>
            <p:cNvSpPr/>
            <p:nvPr/>
          </p:nvSpPr>
          <p:spPr>
            <a:xfrm flipH="false" flipV="false" rot="0">
              <a:off x="0" y="0"/>
              <a:ext cx="1741506" cy="934359"/>
            </a:xfrm>
            <a:custGeom>
              <a:avLst/>
              <a:gdLst/>
              <a:ahLst/>
              <a:cxnLst/>
              <a:rect r="r" b="b" t="t" l="l"/>
              <a:pathLst>
                <a:path h="934359" w="1741506">
                  <a:moveTo>
                    <a:pt x="5854" y="0"/>
                  </a:moveTo>
                  <a:lnTo>
                    <a:pt x="1735651" y="0"/>
                  </a:lnTo>
                  <a:cubicBezTo>
                    <a:pt x="1737204" y="0"/>
                    <a:pt x="1738693" y="617"/>
                    <a:pt x="1739791" y="1715"/>
                  </a:cubicBezTo>
                  <a:cubicBezTo>
                    <a:pt x="1740889" y="2813"/>
                    <a:pt x="1741506" y="4302"/>
                    <a:pt x="1741506" y="5854"/>
                  </a:cubicBezTo>
                  <a:lnTo>
                    <a:pt x="1741506" y="928505"/>
                  </a:lnTo>
                  <a:cubicBezTo>
                    <a:pt x="1741506" y="930058"/>
                    <a:pt x="1740889" y="931547"/>
                    <a:pt x="1739791" y="932645"/>
                  </a:cubicBezTo>
                  <a:cubicBezTo>
                    <a:pt x="1738693" y="933742"/>
                    <a:pt x="1737204" y="934359"/>
                    <a:pt x="1735651" y="934359"/>
                  </a:cubicBezTo>
                  <a:lnTo>
                    <a:pt x="5854" y="934359"/>
                  </a:lnTo>
                  <a:cubicBezTo>
                    <a:pt x="4302" y="934359"/>
                    <a:pt x="2813" y="933742"/>
                    <a:pt x="1715" y="932645"/>
                  </a:cubicBezTo>
                  <a:cubicBezTo>
                    <a:pt x="617" y="931547"/>
                    <a:pt x="0" y="930058"/>
                    <a:pt x="0" y="928505"/>
                  </a:cubicBezTo>
                  <a:lnTo>
                    <a:pt x="0" y="5854"/>
                  </a:lnTo>
                  <a:cubicBezTo>
                    <a:pt x="0" y="4302"/>
                    <a:pt x="617" y="2813"/>
                    <a:pt x="1715" y="1715"/>
                  </a:cubicBezTo>
                  <a:cubicBezTo>
                    <a:pt x="2813" y="617"/>
                    <a:pt x="4302" y="0"/>
                    <a:pt x="5854" y="0"/>
                  </a:cubicBezTo>
                  <a:close/>
                </a:path>
              </a:pathLst>
            </a:custGeom>
            <a:solidFill>
              <a:srgbClr val="F0F1F3"/>
            </a:solidFill>
          </p:spPr>
        </p:sp>
        <p:sp>
          <p:nvSpPr>
            <p:cNvPr name="TextBox 4" id="4"/>
            <p:cNvSpPr txBox="true"/>
            <p:nvPr/>
          </p:nvSpPr>
          <p:spPr>
            <a:xfrm>
              <a:off x="0" y="-38100"/>
              <a:ext cx="1741506" cy="97245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442078" y="3470778"/>
            <a:ext cx="8211844" cy="2298988"/>
            <a:chOff x="0" y="0"/>
            <a:chExt cx="2162790" cy="605495"/>
          </a:xfrm>
        </p:grpSpPr>
        <p:sp>
          <p:nvSpPr>
            <p:cNvPr name="Freeform 6" id="6"/>
            <p:cNvSpPr/>
            <p:nvPr/>
          </p:nvSpPr>
          <p:spPr>
            <a:xfrm flipH="false" flipV="false" rot="0">
              <a:off x="0" y="0"/>
              <a:ext cx="2162790" cy="605495"/>
            </a:xfrm>
            <a:custGeom>
              <a:avLst/>
              <a:gdLst/>
              <a:ahLst/>
              <a:cxnLst/>
              <a:rect r="r" b="b" t="t" l="l"/>
              <a:pathLst>
                <a:path h="605495" w="2162790">
                  <a:moveTo>
                    <a:pt x="4714" y="0"/>
                  </a:moveTo>
                  <a:lnTo>
                    <a:pt x="2158076" y="0"/>
                  </a:lnTo>
                  <a:cubicBezTo>
                    <a:pt x="2159327" y="0"/>
                    <a:pt x="2160526" y="497"/>
                    <a:pt x="2161410" y="1381"/>
                  </a:cubicBezTo>
                  <a:cubicBezTo>
                    <a:pt x="2162294" y="2265"/>
                    <a:pt x="2162790" y="3464"/>
                    <a:pt x="2162790" y="4714"/>
                  </a:cubicBezTo>
                  <a:lnTo>
                    <a:pt x="2162790" y="600781"/>
                  </a:lnTo>
                  <a:cubicBezTo>
                    <a:pt x="2162790" y="602031"/>
                    <a:pt x="2162294" y="603230"/>
                    <a:pt x="2161410" y="604114"/>
                  </a:cubicBezTo>
                  <a:cubicBezTo>
                    <a:pt x="2160526" y="604998"/>
                    <a:pt x="2159327" y="605495"/>
                    <a:pt x="2158076" y="605495"/>
                  </a:cubicBezTo>
                  <a:lnTo>
                    <a:pt x="4714" y="605495"/>
                  </a:lnTo>
                  <a:cubicBezTo>
                    <a:pt x="2110" y="605495"/>
                    <a:pt x="0" y="603384"/>
                    <a:pt x="0" y="600781"/>
                  </a:cubicBezTo>
                  <a:lnTo>
                    <a:pt x="0" y="4714"/>
                  </a:lnTo>
                  <a:cubicBezTo>
                    <a:pt x="0" y="3464"/>
                    <a:pt x="497" y="2265"/>
                    <a:pt x="1381" y="1381"/>
                  </a:cubicBezTo>
                  <a:cubicBezTo>
                    <a:pt x="2265" y="497"/>
                    <a:pt x="3464" y="0"/>
                    <a:pt x="4714" y="0"/>
                  </a:cubicBezTo>
                  <a:close/>
                </a:path>
              </a:pathLst>
            </a:custGeom>
            <a:solidFill>
              <a:srgbClr val="C3CDC8"/>
            </a:solidFill>
          </p:spPr>
        </p:sp>
        <p:sp>
          <p:nvSpPr>
            <p:cNvPr name="TextBox 7" id="7"/>
            <p:cNvSpPr txBox="true"/>
            <p:nvPr/>
          </p:nvSpPr>
          <p:spPr>
            <a:xfrm>
              <a:off x="0" y="-38100"/>
              <a:ext cx="2162790" cy="64359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88173" y="2629855"/>
            <a:ext cx="4721569" cy="7127598"/>
            <a:chOff x="0" y="0"/>
            <a:chExt cx="731495" cy="1104251"/>
          </a:xfrm>
        </p:grpSpPr>
        <p:sp>
          <p:nvSpPr>
            <p:cNvPr name="Freeform 9" id="9"/>
            <p:cNvSpPr/>
            <p:nvPr/>
          </p:nvSpPr>
          <p:spPr>
            <a:xfrm flipH="false" flipV="false" rot="0">
              <a:off x="0" y="0"/>
              <a:ext cx="731495" cy="1104251"/>
            </a:xfrm>
            <a:custGeom>
              <a:avLst/>
              <a:gdLst/>
              <a:ahLst/>
              <a:cxnLst/>
              <a:rect r="r" b="b" t="t" l="l"/>
              <a:pathLst>
                <a:path h="1104251" w="731495">
                  <a:moveTo>
                    <a:pt x="8198" y="0"/>
                  </a:moveTo>
                  <a:lnTo>
                    <a:pt x="723296" y="0"/>
                  </a:lnTo>
                  <a:cubicBezTo>
                    <a:pt x="725470" y="0"/>
                    <a:pt x="727556" y="864"/>
                    <a:pt x="729093" y="2401"/>
                  </a:cubicBezTo>
                  <a:cubicBezTo>
                    <a:pt x="730631" y="3939"/>
                    <a:pt x="731495" y="6024"/>
                    <a:pt x="731495" y="8198"/>
                  </a:cubicBezTo>
                  <a:lnTo>
                    <a:pt x="731495" y="1096053"/>
                  </a:lnTo>
                  <a:cubicBezTo>
                    <a:pt x="731495" y="1100581"/>
                    <a:pt x="727824" y="1104251"/>
                    <a:pt x="723296" y="1104251"/>
                  </a:cubicBezTo>
                  <a:lnTo>
                    <a:pt x="8198" y="1104251"/>
                  </a:lnTo>
                  <a:cubicBezTo>
                    <a:pt x="6024" y="1104251"/>
                    <a:pt x="3939" y="1103388"/>
                    <a:pt x="2401" y="1101850"/>
                  </a:cubicBezTo>
                  <a:cubicBezTo>
                    <a:pt x="864" y="1100313"/>
                    <a:pt x="0" y="1098227"/>
                    <a:pt x="0" y="1096053"/>
                  </a:cubicBezTo>
                  <a:lnTo>
                    <a:pt x="0" y="8198"/>
                  </a:lnTo>
                  <a:cubicBezTo>
                    <a:pt x="0" y="6024"/>
                    <a:pt x="864" y="3939"/>
                    <a:pt x="2401" y="2401"/>
                  </a:cubicBezTo>
                  <a:cubicBezTo>
                    <a:pt x="3939" y="864"/>
                    <a:pt x="6024" y="0"/>
                    <a:pt x="8198" y="0"/>
                  </a:cubicBezTo>
                  <a:close/>
                </a:path>
              </a:pathLst>
            </a:custGeom>
            <a:solidFill>
              <a:srgbClr val="000000">
                <a:alpha val="0"/>
              </a:srgbClr>
            </a:solidFill>
            <a:ln w="12700">
              <a:solidFill>
                <a:srgbClr val="000000"/>
              </a:solidFill>
            </a:ln>
          </p:spPr>
        </p:sp>
      </p:grpSp>
      <p:grpSp>
        <p:nvGrpSpPr>
          <p:cNvPr name="Group 10" id="10"/>
          <p:cNvGrpSpPr/>
          <p:nvPr/>
        </p:nvGrpSpPr>
        <p:grpSpPr>
          <a:xfrm rot="0">
            <a:off x="17773650" y="9772650"/>
            <a:ext cx="556708" cy="5567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3</a:t>
              </a:r>
            </a:p>
          </p:txBody>
        </p:sp>
      </p:grpSp>
      <p:grpSp>
        <p:nvGrpSpPr>
          <p:cNvPr name="Group 13" id="13"/>
          <p:cNvGrpSpPr/>
          <p:nvPr/>
        </p:nvGrpSpPr>
        <p:grpSpPr>
          <a:xfrm rot="0">
            <a:off x="17773650" y="-42358"/>
            <a:ext cx="556708" cy="5567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16" id="16"/>
          <p:cNvSpPr txBox="true"/>
          <p:nvPr/>
        </p:nvSpPr>
        <p:spPr>
          <a:xfrm rot="0">
            <a:off x="8915400" y="7044280"/>
            <a:ext cx="7539292" cy="720724"/>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Total d’employés : 1470</a:t>
            </a:r>
          </a:p>
          <a:p>
            <a:pPr algn="l">
              <a:lnSpc>
                <a:spcPts val="2800"/>
              </a:lnSpc>
            </a:pPr>
          </a:p>
        </p:txBody>
      </p:sp>
      <p:sp>
        <p:nvSpPr>
          <p:cNvPr name="TextBox 17" id="17"/>
          <p:cNvSpPr txBox="true"/>
          <p:nvPr/>
        </p:nvSpPr>
        <p:spPr>
          <a:xfrm rot="0">
            <a:off x="8915400" y="2438909"/>
            <a:ext cx="7539292" cy="4921249"/>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Les données proviennent de trois systèmes internes :</a:t>
            </a:r>
          </a:p>
          <a:p>
            <a:pPr algn="l">
              <a:lnSpc>
                <a:spcPts val="2800"/>
              </a:lnSpc>
            </a:pP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 SIRH : informations RH (ancienneté, poste, salaire, situation contractuelle, etc.),</a:t>
            </a:r>
          </a:p>
          <a:p>
            <a:pPr algn="l">
              <a:lnSpc>
                <a:spcPts val="2800"/>
              </a:lnSpc>
            </a:pP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 Évaluations de performance : scores d’évaluation et suivi de progression,</a:t>
            </a:r>
          </a:p>
          <a:p>
            <a:pPr algn="l">
              <a:lnSpc>
                <a:spcPts val="2800"/>
              </a:lnSpc>
            </a:pP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 Sondages internes : niveau de satisfaction, engagement, perception du management.</a:t>
            </a:r>
          </a:p>
          <a:p>
            <a:pPr algn="l">
              <a:lnSpc>
                <a:spcPts val="2800"/>
              </a:lnSpc>
            </a:pPr>
          </a:p>
          <a:p>
            <a:pPr algn="l">
              <a:lnSpc>
                <a:spcPts val="2800"/>
              </a:lnSpc>
            </a:pPr>
            <a:r>
              <a:rPr lang="en-US" sz="2000">
                <a:solidFill>
                  <a:srgbClr val="000000"/>
                </a:solidFill>
                <a:latin typeface="Helvetica World"/>
                <a:ea typeface="Helvetica World"/>
                <a:cs typeface="Helvetica World"/>
                <a:sym typeface="Helvetica World"/>
              </a:rPr>
              <a:t>Ces jeux de données ont été fusionnés pour constituer une vue complète du parcours employé.</a:t>
            </a:r>
          </a:p>
          <a:p>
            <a:pPr algn="l">
              <a:lnSpc>
                <a:spcPts val="2800"/>
              </a:lnSpc>
            </a:pPr>
          </a:p>
        </p:txBody>
      </p:sp>
      <p:sp>
        <p:nvSpPr>
          <p:cNvPr name="TextBox 18" id="18"/>
          <p:cNvSpPr txBox="true"/>
          <p:nvPr/>
        </p:nvSpPr>
        <p:spPr>
          <a:xfrm rot="0">
            <a:off x="8915400" y="1086672"/>
            <a:ext cx="7743567"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Données utilisées</a:t>
            </a:r>
          </a:p>
        </p:txBody>
      </p:sp>
      <p:grpSp>
        <p:nvGrpSpPr>
          <p:cNvPr name="Group 19" id="19"/>
          <p:cNvGrpSpPr/>
          <p:nvPr/>
        </p:nvGrpSpPr>
        <p:grpSpPr>
          <a:xfrm rot="0">
            <a:off x="2288173" y="2629855"/>
            <a:ext cx="5434886" cy="7142795"/>
            <a:chOff x="0" y="0"/>
            <a:chExt cx="968356" cy="1272661"/>
          </a:xfrm>
        </p:grpSpPr>
        <p:sp>
          <p:nvSpPr>
            <p:cNvPr name="Freeform 20" id="20"/>
            <p:cNvSpPr/>
            <p:nvPr/>
          </p:nvSpPr>
          <p:spPr>
            <a:xfrm flipH="false" flipV="false" rot="0">
              <a:off x="0" y="0"/>
              <a:ext cx="968356" cy="1272661"/>
            </a:xfrm>
            <a:custGeom>
              <a:avLst/>
              <a:gdLst/>
              <a:ahLst/>
              <a:cxnLst/>
              <a:rect r="r" b="b" t="t" l="l"/>
              <a:pathLst>
                <a:path h="1272661" w="968356">
                  <a:moveTo>
                    <a:pt x="7122" y="0"/>
                  </a:moveTo>
                  <a:lnTo>
                    <a:pt x="961233" y="0"/>
                  </a:lnTo>
                  <a:cubicBezTo>
                    <a:pt x="965167" y="0"/>
                    <a:pt x="968356" y="3189"/>
                    <a:pt x="968356" y="7122"/>
                  </a:cubicBezTo>
                  <a:lnTo>
                    <a:pt x="968356" y="1265539"/>
                  </a:lnTo>
                  <a:cubicBezTo>
                    <a:pt x="968356" y="1269472"/>
                    <a:pt x="965167" y="1272661"/>
                    <a:pt x="961233" y="1272661"/>
                  </a:cubicBezTo>
                  <a:lnTo>
                    <a:pt x="7122" y="1272661"/>
                  </a:lnTo>
                  <a:cubicBezTo>
                    <a:pt x="3189" y="1272661"/>
                    <a:pt x="0" y="1269472"/>
                    <a:pt x="0" y="1265539"/>
                  </a:cubicBezTo>
                  <a:lnTo>
                    <a:pt x="0" y="7122"/>
                  </a:lnTo>
                  <a:cubicBezTo>
                    <a:pt x="0" y="3189"/>
                    <a:pt x="3189" y="0"/>
                    <a:pt x="7122" y="0"/>
                  </a:cubicBezTo>
                  <a:close/>
                </a:path>
              </a:pathLst>
            </a:custGeom>
            <a:blipFill>
              <a:blip r:embed="rId2"/>
              <a:stretch>
                <a:fillRect l="-48630" t="0" r="-4863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0058" y="125036"/>
            <a:ext cx="15716754" cy="9624933"/>
            <a:chOff x="0" y="0"/>
            <a:chExt cx="5378031" cy="3293504"/>
          </a:xfrm>
        </p:grpSpPr>
        <p:sp>
          <p:nvSpPr>
            <p:cNvPr name="Freeform 3" id="3"/>
            <p:cNvSpPr/>
            <p:nvPr/>
          </p:nvSpPr>
          <p:spPr>
            <a:xfrm flipH="false" flipV="false" rot="0">
              <a:off x="0" y="0"/>
              <a:ext cx="5378031" cy="3293504"/>
            </a:xfrm>
            <a:custGeom>
              <a:avLst/>
              <a:gdLst/>
              <a:ahLst/>
              <a:cxnLst/>
              <a:rect r="r" b="b" t="t" l="l"/>
              <a:pathLst>
                <a:path h="3293504" w="5378031">
                  <a:moveTo>
                    <a:pt x="2463" y="0"/>
                  </a:moveTo>
                  <a:lnTo>
                    <a:pt x="5375568" y="0"/>
                  </a:lnTo>
                  <a:cubicBezTo>
                    <a:pt x="5376221" y="0"/>
                    <a:pt x="5376847" y="259"/>
                    <a:pt x="5377309" y="721"/>
                  </a:cubicBezTo>
                  <a:cubicBezTo>
                    <a:pt x="5377771" y="1183"/>
                    <a:pt x="5378031" y="1810"/>
                    <a:pt x="5378031" y="2463"/>
                  </a:cubicBezTo>
                  <a:lnTo>
                    <a:pt x="5378031" y="3291041"/>
                  </a:lnTo>
                  <a:cubicBezTo>
                    <a:pt x="5378031" y="3292401"/>
                    <a:pt x="5376928" y="3293504"/>
                    <a:pt x="5375568" y="3293504"/>
                  </a:cubicBezTo>
                  <a:lnTo>
                    <a:pt x="2463" y="3293504"/>
                  </a:lnTo>
                  <a:cubicBezTo>
                    <a:pt x="1810" y="3293504"/>
                    <a:pt x="1183" y="3293244"/>
                    <a:pt x="721" y="3292782"/>
                  </a:cubicBezTo>
                  <a:cubicBezTo>
                    <a:pt x="259" y="3292320"/>
                    <a:pt x="0" y="3291694"/>
                    <a:pt x="0" y="3291041"/>
                  </a:cubicBezTo>
                  <a:lnTo>
                    <a:pt x="0" y="2463"/>
                  </a:lnTo>
                  <a:cubicBezTo>
                    <a:pt x="0" y="1810"/>
                    <a:pt x="259" y="1183"/>
                    <a:pt x="721" y="721"/>
                  </a:cubicBezTo>
                  <a:cubicBezTo>
                    <a:pt x="1183" y="259"/>
                    <a:pt x="1810" y="0"/>
                    <a:pt x="2463" y="0"/>
                  </a:cubicBezTo>
                  <a:close/>
                </a:path>
              </a:pathLst>
            </a:custGeom>
            <a:solidFill>
              <a:srgbClr val="C3CDC8"/>
            </a:solidFill>
          </p:spPr>
        </p:sp>
        <p:sp>
          <p:nvSpPr>
            <p:cNvPr name="TextBox 4" id="4"/>
            <p:cNvSpPr txBox="true"/>
            <p:nvPr/>
          </p:nvSpPr>
          <p:spPr>
            <a:xfrm>
              <a:off x="0" y="-38100"/>
              <a:ext cx="5378031" cy="333160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4</a:t>
              </a:r>
            </a:p>
          </p:txBody>
        </p:sp>
      </p:grpSp>
      <p:grpSp>
        <p:nvGrpSpPr>
          <p:cNvPr name="Group 8" id="8"/>
          <p:cNvGrpSpPr/>
          <p:nvPr/>
        </p:nvGrpSpPr>
        <p:grpSpPr>
          <a:xfrm rot="0">
            <a:off x="16860546" y="-42358"/>
            <a:ext cx="1469812" cy="14698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26336" y="0"/>
                  </a:moveTo>
                  <a:lnTo>
                    <a:pt x="786464" y="0"/>
                  </a:lnTo>
                  <a:cubicBezTo>
                    <a:pt x="793448" y="0"/>
                    <a:pt x="800147" y="2775"/>
                    <a:pt x="805086" y="7714"/>
                  </a:cubicBezTo>
                  <a:cubicBezTo>
                    <a:pt x="810025" y="12653"/>
                    <a:pt x="812800" y="19352"/>
                    <a:pt x="812800" y="26336"/>
                  </a:cubicBezTo>
                  <a:lnTo>
                    <a:pt x="812800" y="786464"/>
                  </a:lnTo>
                  <a:cubicBezTo>
                    <a:pt x="812800" y="793448"/>
                    <a:pt x="810025" y="800147"/>
                    <a:pt x="805086" y="805086"/>
                  </a:cubicBezTo>
                  <a:cubicBezTo>
                    <a:pt x="800147" y="810025"/>
                    <a:pt x="793448" y="812800"/>
                    <a:pt x="786464" y="812800"/>
                  </a:cubicBezTo>
                  <a:lnTo>
                    <a:pt x="26336" y="812800"/>
                  </a:lnTo>
                  <a:cubicBezTo>
                    <a:pt x="19352" y="812800"/>
                    <a:pt x="12653" y="810025"/>
                    <a:pt x="7714" y="805086"/>
                  </a:cubicBezTo>
                  <a:cubicBezTo>
                    <a:pt x="2775" y="800147"/>
                    <a:pt x="0" y="793448"/>
                    <a:pt x="0" y="786464"/>
                  </a:cubicBezTo>
                  <a:lnTo>
                    <a:pt x="0" y="26336"/>
                  </a:lnTo>
                  <a:cubicBezTo>
                    <a:pt x="0" y="19352"/>
                    <a:pt x="2775" y="12653"/>
                    <a:pt x="7714" y="7714"/>
                  </a:cubicBezTo>
                  <a:cubicBezTo>
                    <a:pt x="12653" y="2775"/>
                    <a:pt x="19352" y="0"/>
                    <a:pt x="26336"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14199973" y="2057400"/>
            <a:ext cx="3573677" cy="8229600"/>
            <a:chOff x="0" y="0"/>
            <a:chExt cx="553656" cy="1274980"/>
          </a:xfrm>
        </p:grpSpPr>
        <p:sp>
          <p:nvSpPr>
            <p:cNvPr name="Freeform 12" id="12"/>
            <p:cNvSpPr/>
            <p:nvPr/>
          </p:nvSpPr>
          <p:spPr>
            <a:xfrm flipH="false" flipV="false" rot="0">
              <a:off x="0" y="0"/>
              <a:ext cx="553656" cy="1274980"/>
            </a:xfrm>
            <a:custGeom>
              <a:avLst/>
              <a:gdLst/>
              <a:ahLst/>
              <a:cxnLst/>
              <a:rect r="r" b="b" t="t" l="l"/>
              <a:pathLst>
                <a:path h="1274980" w="553656">
                  <a:moveTo>
                    <a:pt x="0" y="0"/>
                  </a:moveTo>
                  <a:lnTo>
                    <a:pt x="553656" y="0"/>
                  </a:lnTo>
                  <a:lnTo>
                    <a:pt x="553656" y="1274980"/>
                  </a:lnTo>
                  <a:lnTo>
                    <a:pt x="0" y="1274980"/>
                  </a:lnTo>
                  <a:close/>
                </a:path>
              </a:pathLst>
            </a:custGeom>
            <a:blipFill>
              <a:blip r:embed="rId2"/>
              <a:stretch>
                <a:fillRect l="-122820" t="0" r="-122820" b="0"/>
              </a:stretch>
            </a:blipFill>
          </p:spPr>
        </p:sp>
      </p:grpSp>
      <p:sp>
        <p:nvSpPr>
          <p:cNvPr name="Freeform 13" id="13"/>
          <p:cNvSpPr/>
          <p:nvPr/>
        </p:nvSpPr>
        <p:spPr>
          <a:xfrm flipH="false" flipV="false" rot="0">
            <a:off x="755291" y="2208853"/>
            <a:ext cx="6096316" cy="898203"/>
          </a:xfrm>
          <a:custGeom>
            <a:avLst/>
            <a:gdLst/>
            <a:ahLst/>
            <a:cxnLst/>
            <a:rect r="r" b="b" t="t" l="l"/>
            <a:pathLst>
              <a:path h="898203" w="6096316">
                <a:moveTo>
                  <a:pt x="0" y="0"/>
                </a:moveTo>
                <a:lnTo>
                  <a:pt x="6096316" y="0"/>
                </a:lnTo>
                <a:lnTo>
                  <a:pt x="6096316" y="898203"/>
                </a:lnTo>
                <a:lnTo>
                  <a:pt x="0" y="898203"/>
                </a:lnTo>
                <a:lnTo>
                  <a:pt x="0" y="0"/>
                </a:lnTo>
                <a:close/>
              </a:path>
            </a:pathLst>
          </a:custGeom>
          <a:blipFill>
            <a:blip r:embed="rId3"/>
            <a:stretch>
              <a:fillRect l="0" t="-2347" r="-264" b="-2347"/>
            </a:stretch>
          </a:blipFill>
        </p:spPr>
      </p:sp>
      <p:sp>
        <p:nvSpPr>
          <p:cNvPr name="Freeform 14" id="14"/>
          <p:cNvSpPr/>
          <p:nvPr/>
        </p:nvSpPr>
        <p:spPr>
          <a:xfrm flipH="false" flipV="false" rot="0">
            <a:off x="7199770" y="2988475"/>
            <a:ext cx="6652041" cy="665988"/>
          </a:xfrm>
          <a:custGeom>
            <a:avLst/>
            <a:gdLst/>
            <a:ahLst/>
            <a:cxnLst/>
            <a:rect r="r" b="b" t="t" l="l"/>
            <a:pathLst>
              <a:path h="665988" w="6652041">
                <a:moveTo>
                  <a:pt x="0" y="0"/>
                </a:moveTo>
                <a:lnTo>
                  <a:pt x="6652040" y="0"/>
                </a:lnTo>
                <a:lnTo>
                  <a:pt x="6652040" y="665987"/>
                </a:lnTo>
                <a:lnTo>
                  <a:pt x="0" y="665987"/>
                </a:lnTo>
                <a:lnTo>
                  <a:pt x="0" y="0"/>
                </a:lnTo>
                <a:close/>
              </a:path>
            </a:pathLst>
          </a:custGeom>
          <a:blipFill>
            <a:blip r:embed="rId4"/>
            <a:stretch>
              <a:fillRect l="0" t="0" r="0" b="0"/>
            </a:stretch>
          </a:blipFill>
        </p:spPr>
      </p:sp>
      <p:sp>
        <p:nvSpPr>
          <p:cNvPr name="Freeform 15" id="15"/>
          <p:cNvSpPr/>
          <p:nvPr/>
        </p:nvSpPr>
        <p:spPr>
          <a:xfrm flipH="false" flipV="false" rot="0">
            <a:off x="755291" y="4285810"/>
            <a:ext cx="8003542" cy="986944"/>
          </a:xfrm>
          <a:custGeom>
            <a:avLst/>
            <a:gdLst/>
            <a:ahLst/>
            <a:cxnLst/>
            <a:rect r="r" b="b" t="t" l="l"/>
            <a:pathLst>
              <a:path h="986944" w="8003542">
                <a:moveTo>
                  <a:pt x="0" y="0"/>
                </a:moveTo>
                <a:lnTo>
                  <a:pt x="8003543" y="0"/>
                </a:lnTo>
                <a:lnTo>
                  <a:pt x="8003543" y="986944"/>
                </a:lnTo>
                <a:lnTo>
                  <a:pt x="0" y="986944"/>
                </a:lnTo>
                <a:lnTo>
                  <a:pt x="0" y="0"/>
                </a:lnTo>
                <a:close/>
              </a:path>
            </a:pathLst>
          </a:custGeom>
          <a:blipFill>
            <a:blip r:embed="rId5"/>
            <a:stretch>
              <a:fillRect l="0" t="-1042" r="0" b="-1042"/>
            </a:stretch>
          </a:blipFill>
        </p:spPr>
      </p:sp>
      <p:sp>
        <p:nvSpPr>
          <p:cNvPr name="Freeform 16" id="16"/>
          <p:cNvSpPr/>
          <p:nvPr/>
        </p:nvSpPr>
        <p:spPr>
          <a:xfrm flipH="false" flipV="false" rot="0">
            <a:off x="755291" y="6574946"/>
            <a:ext cx="13096519" cy="1965314"/>
          </a:xfrm>
          <a:custGeom>
            <a:avLst/>
            <a:gdLst/>
            <a:ahLst/>
            <a:cxnLst/>
            <a:rect r="r" b="b" t="t" l="l"/>
            <a:pathLst>
              <a:path h="1965314" w="13096519">
                <a:moveTo>
                  <a:pt x="0" y="0"/>
                </a:moveTo>
                <a:lnTo>
                  <a:pt x="13096519" y="0"/>
                </a:lnTo>
                <a:lnTo>
                  <a:pt x="13096519" y="1965314"/>
                </a:lnTo>
                <a:lnTo>
                  <a:pt x="0" y="1965314"/>
                </a:lnTo>
                <a:lnTo>
                  <a:pt x="0" y="0"/>
                </a:lnTo>
                <a:close/>
              </a:path>
            </a:pathLst>
          </a:custGeom>
          <a:blipFill>
            <a:blip r:embed="rId6"/>
            <a:stretch>
              <a:fillRect l="0" t="0" r="0" b="0"/>
            </a:stretch>
          </a:blipFill>
        </p:spPr>
      </p:sp>
      <p:sp>
        <p:nvSpPr>
          <p:cNvPr name="TextBox 17" id="17"/>
          <p:cNvSpPr txBox="true"/>
          <p:nvPr/>
        </p:nvSpPr>
        <p:spPr>
          <a:xfrm rot="0">
            <a:off x="2904798" y="37116"/>
            <a:ext cx="10447274"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Nettoyage des données</a:t>
            </a:r>
          </a:p>
        </p:txBody>
      </p:sp>
      <p:sp>
        <p:nvSpPr>
          <p:cNvPr name="TextBox 18" id="18"/>
          <p:cNvSpPr txBox="true"/>
          <p:nvPr/>
        </p:nvSpPr>
        <p:spPr>
          <a:xfrm rot="0">
            <a:off x="851995" y="1698183"/>
            <a:ext cx="6193019" cy="359217"/>
          </a:xfrm>
          <a:prstGeom prst="rect">
            <a:avLst/>
          </a:prstGeom>
        </p:spPr>
        <p:txBody>
          <a:bodyPr anchor="t" rtlCol="false" tIns="0" lIns="0" bIns="0" rIns="0">
            <a:spAutoFit/>
          </a:bodyPr>
          <a:lstStyle/>
          <a:p>
            <a:pPr algn="ctr">
              <a:lnSpc>
                <a:spcPts val="2775"/>
              </a:lnSpc>
              <a:spcBef>
                <a:spcPct val="0"/>
              </a:spcBef>
            </a:pPr>
            <a:r>
              <a:rPr lang="en-US" b="true" sz="1982">
                <a:solidFill>
                  <a:srgbClr val="000000"/>
                </a:solidFill>
                <a:latin typeface="Helvetica World Bold"/>
                <a:ea typeface="Helvetica World Bold"/>
                <a:cs typeface="Helvetica World Bold"/>
                <a:sym typeface="Helvetica World Bold"/>
              </a:rPr>
              <a:t>1. NORMALISATION DES NOMS DE COLONNES</a:t>
            </a:r>
          </a:p>
        </p:txBody>
      </p:sp>
      <p:sp>
        <p:nvSpPr>
          <p:cNvPr name="TextBox 19" id="19"/>
          <p:cNvSpPr txBox="true"/>
          <p:nvPr/>
        </p:nvSpPr>
        <p:spPr>
          <a:xfrm rot="0">
            <a:off x="7199770" y="2460788"/>
            <a:ext cx="5999612" cy="356234"/>
          </a:xfrm>
          <a:prstGeom prst="rect">
            <a:avLst/>
          </a:prstGeom>
        </p:spPr>
        <p:txBody>
          <a:bodyPr anchor="t" rtlCol="false" tIns="0" lIns="0" bIns="0" rIns="0">
            <a:spAutoFit/>
          </a:bodyPr>
          <a:lstStyle/>
          <a:p>
            <a:pPr algn="ctr">
              <a:lnSpc>
                <a:spcPts val="2940"/>
              </a:lnSpc>
            </a:pPr>
            <a:r>
              <a:rPr lang="en-US" sz="2100" b="true">
                <a:solidFill>
                  <a:srgbClr val="000000"/>
                </a:solidFill>
                <a:latin typeface="Open Sans Bold"/>
                <a:ea typeface="Open Sans Bold"/>
                <a:cs typeface="Open Sans Bold"/>
                <a:sym typeface="Open Sans Bold"/>
              </a:rPr>
              <a:t>2. Fusion des trois sources sur id_employee</a:t>
            </a:r>
          </a:p>
        </p:txBody>
      </p:sp>
      <p:sp>
        <p:nvSpPr>
          <p:cNvPr name="TextBox 20" id="20"/>
          <p:cNvSpPr txBox="true"/>
          <p:nvPr/>
        </p:nvSpPr>
        <p:spPr>
          <a:xfrm rot="0">
            <a:off x="223663" y="3859531"/>
            <a:ext cx="5999612" cy="359217"/>
          </a:xfrm>
          <a:prstGeom prst="rect">
            <a:avLst/>
          </a:prstGeom>
        </p:spPr>
        <p:txBody>
          <a:bodyPr anchor="t" rtlCol="false" tIns="0" lIns="0" bIns="0" rIns="0">
            <a:spAutoFit/>
          </a:bodyPr>
          <a:lstStyle/>
          <a:p>
            <a:pPr algn="ctr">
              <a:lnSpc>
                <a:spcPts val="2775"/>
              </a:lnSpc>
              <a:spcBef>
                <a:spcPct val="0"/>
              </a:spcBef>
            </a:pPr>
            <a:r>
              <a:rPr lang="en-US" b="true" sz="1982">
                <a:solidFill>
                  <a:srgbClr val="000000"/>
                </a:solidFill>
                <a:latin typeface="Helvetica World Bold"/>
                <a:ea typeface="Helvetica World Bold"/>
                <a:cs typeface="Helvetica World Bold"/>
                <a:sym typeface="Helvetica World Bold"/>
              </a:rPr>
              <a:t>3. SUPPRESSION DES DOUBLONS</a:t>
            </a:r>
          </a:p>
        </p:txBody>
      </p:sp>
      <p:sp>
        <p:nvSpPr>
          <p:cNvPr name="TextBox 21" id="21"/>
          <p:cNvSpPr txBox="true"/>
          <p:nvPr/>
        </p:nvSpPr>
        <p:spPr>
          <a:xfrm rot="0">
            <a:off x="851995" y="5539454"/>
            <a:ext cx="4936356" cy="740217"/>
          </a:xfrm>
          <a:prstGeom prst="rect">
            <a:avLst/>
          </a:prstGeom>
        </p:spPr>
        <p:txBody>
          <a:bodyPr anchor="t" rtlCol="false" tIns="0" lIns="0" bIns="0" rIns="0">
            <a:spAutoFit/>
          </a:bodyPr>
          <a:lstStyle/>
          <a:p>
            <a:pPr algn="ctr">
              <a:lnSpc>
                <a:spcPts val="2775"/>
              </a:lnSpc>
              <a:spcBef>
                <a:spcPct val="0"/>
              </a:spcBef>
            </a:pPr>
            <a:r>
              <a:rPr lang="en-US" b="true" sz="1982">
                <a:solidFill>
                  <a:srgbClr val="000000"/>
                </a:solidFill>
                <a:latin typeface="Helvetica World Bold"/>
                <a:ea typeface="Helvetica World Bold"/>
                <a:cs typeface="Helvetica World Bold"/>
                <a:sym typeface="Helvetica World Bold"/>
              </a:rPr>
              <a:t>4. ENCODAGE DE LA VARIABLE CIBLE A_QUITTE_L_ENTREPRISE</a:t>
            </a:r>
          </a:p>
        </p:txBody>
      </p:sp>
      <p:sp>
        <p:nvSpPr>
          <p:cNvPr name="TextBox 22" id="22"/>
          <p:cNvSpPr txBox="true"/>
          <p:nvPr/>
        </p:nvSpPr>
        <p:spPr>
          <a:xfrm rot="0">
            <a:off x="8901861" y="4403283"/>
            <a:ext cx="5155084" cy="740217"/>
          </a:xfrm>
          <a:prstGeom prst="rect">
            <a:avLst/>
          </a:prstGeom>
        </p:spPr>
        <p:txBody>
          <a:bodyPr anchor="t" rtlCol="false" tIns="0" lIns="0" bIns="0" rIns="0">
            <a:spAutoFit/>
          </a:bodyPr>
          <a:lstStyle/>
          <a:p>
            <a:pPr algn="ctr">
              <a:lnSpc>
                <a:spcPts val="2775"/>
              </a:lnSpc>
              <a:spcBef>
                <a:spcPct val="0"/>
              </a:spcBef>
            </a:pPr>
            <a:r>
              <a:rPr lang="en-US" b="true" sz="1982">
                <a:solidFill>
                  <a:srgbClr val="000000"/>
                </a:solidFill>
                <a:latin typeface="Helvetica World Bold"/>
                <a:ea typeface="Helvetica World Bold"/>
                <a:cs typeface="Helvetica World Bold"/>
                <a:sym typeface="Helvetica World Bold"/>
              </a:rPr>
              <a:t>RÉSULTAT OBTENU : 1470 LIGNES RESTANTES (AUCUN DOUBLON).</a:t>
            </a:r>
          </a:p>
        </p:txBody>
      </p:sp>
      <p:sp>
        <p:nvSpPr>
          <p:cNvPr name="TextBox 23" id="23"/>
          <p:cNvSpPr txBox="true"/>
          <p:nvPr/>
        </p:nvSpPr>
        <p:spPr>
          <a:xfrm rot="0">
            <a:off x="755291" y="8899083"/>
            <a:ext cx="5923572" cy="359217"/>
          </a:xfrm>
          <a:prstGeom prst="rect">
            <a:avLst/>
          </a:prstGeom>
        </p:spPr>
        <p:txBody>
          <a:bodyPr anchor="t" rtlCol="false" tIns="0" lIns="0" bIns="0" rIns="0">
            <a:spAutoFit/>
          </a:bodyPr>
          <a:lstStyle/>
          <a:p>
            <a:pPr algn="ctr">
              <a:lnSpc>
                <a:spcPts val="2775"/>
              </a:lnSpc>
              <a:spcBef>
                <a:spcPct val="0"/>
              </a:spcBef>
            </a:pPr>
            <a:r>
              <a:rPr lang="en-US" b="true" sz="1982">
                <a:solidFill>
                  <a:srgbClr val="000000"/>
                </a:solidFill>
                <a:latin typeface="Helvetica World Bold"/>
                <a:ea typeface="Helvetica World Bold"/>
                <a:cs typeface="Helvetica World Bold"/>
                <a:sym typeface="Helvetica World Bold"/>
              </a:rPr>
              <a:t>RÉSULTAT OBTENU : 0 = RESTE, 1 = QUITTE.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70298" y="514350"/>
            <a:ext cx="6283829" cy="9258300"/>
            <a:chOff x="0" y="0"/>
            <a:chExt cx="1655000" cy="2438400"/>
          </a:xfrm>
        </p:grpSpPr>
        <p:sp>
          <p:nvSpPr>
            <p:cNvPr name="Freeform 3" id="3"/>
            <p:cNvSpPr/>
            <p:nvPr/>
          </p:nvSpPr>
          <p:spPr>
            <a:xfrm flipH="false" flipV="false" rot="0">
              <a:off x="0" y="0"/>
              <a:ext cx="1655000" cy="2438400"/>
            </a:xfrm>
            <a:custGeom>
              <a:avLst/>
              <a:gdLst/>
              <a:ahLst/>
              <a:cxnLst/>
              <a:rect r="r" b="b" t="t" l="l"/>
              <a:pathLst>
                <a:path h="2438400" w="1655000">
                  <a:moveTo>
                    <a:pt x="6160" y="0"/>
                  </a:moveTo>
                  <a:lnTo>
                    <a:pt x="1648840" y="0"/>
                  </a:lnTo>
                  <a:cubicBezTo>
                    <a:pt x="1652242" y="0"/>
                    <a:pt x="1655000" y="2758"/>
                    <a:pt x="1655000" y="6160"/>
                  </a:cubicBezTo>
                  <a:lnTo>
                    <a:pt x="1655000" y="2432240"/>
                  </a:lnTo>
                  <a:cubicBezTo>
                    <a:pt x="1655000" y="2433874"/>
                    <a:pt x="1654351" y="2435440"/>
                    <a:pt x="1653196" y="2436596"/>
                  </a:cubicBezTo>
                  <a:cubicBezTo>
                    <a:pt x="1652041" y="2437751"/>
                    <a:pt x="1650474" y="2438400"/>
                    <a:pt x="1648840" y="2438400"/>
                  </a:cubicBezTo>
                  <a:lnTo>
                    <a:pt x="6160" y="2438400"/>
                  </a:lnTo>
                  <a:cubicBezTo>
                    <a:pt x="2758" y="2438400"/>
                    <a:pt x="0" y="2435642"/>
                    <a:pt x="0" y="2432240"/>
                  </a:cubicBezTo>
                  <a:lnTo>
                    <a:pt x="0" y="6160"/>
                  </a:lnTo>
                  <a:cubicBezTo>
                    <a:pt x="0" y="2758"/>
                    <a:pt x="2758" y="0"/>
                    <a:pt x="6160" y="0"/>
                  </a:cubicBezTo>
                  <a:close/>
                </a:path>
              </a:pathLst>
            </a:custGeom>
            <a:solidFill>
              <a:srgbClr val="F0F1F3"/>
            </a:solidFill>
          </p:spPr>
        </p:sp>
        <p:sp>
          <p:nvSpPr>
            <p:cNvPr name="TextBox 4" id="4"/>
            <p:cNvSpPr txBox="true"/>
            <p:nvPr/>
          </p:nvSpPr>
          <p:spPr>
            <a:xfrm>
              <a:off x="0" y="-38100"/>
              <a:ext cx="1655000"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04604" y="777599"/>
            <a:ext cx="6854696" cy="4365901"/>
            <a:chOff x="0" y="0"/>
            <a:chExt cx="1061972" cy="676392"/>
          </a:xfrm>
        </p:grpSpPr>
        <p:sp>
          <p:nvSpPr>
            <p:cNvPr name="Freeform 6" id="6"/>
            <p:cNvSpPr/>
            <p:nvPr/>
          </p:nvSpPr>
          <p:spPr>
            <a:xfrm flipH="false" flipV="false" rot="0">
              <a:off x="0" y="0"/>
              <a:ext cx="1061972" cy="676392"/>
            </a:xfrm>
            <a:custGeom>
              <a:avLst/>
              <a:gdLst/>
              <a:ahLst/>
              <a:cxnLst/>
              <a:rect r="r" b="b" t="t" l="l"/>
              <a:pathLst>
                <a:path h="676392" w="1061972">
                  <a:moveTo>
                    <a:pt x="0" y="0"/>
                  </a:moveTo>
                  <a:lnTo>
                    <a:pt x="1061972" y="0"/>
                  </a:lnTo>
                  <a:lnTo>
                    <a:pt x="1061972" y="676392"/>
                  </a:lnTo>
                  <a:lnTo>
                    <a:pt x="0" y="676392"/>
                  </a:lnTo>
                  <a:close/>
                </a:path>
              </a:pathLst>
            </a:custGeom>
            <a:blipFill>
              <a:blip r:embed="rId2"/>
              <a:stretch>
                <a:fillRect l="0" t="-2302" r="0" b="-2302"/>
              </a:stretch>
            </a:blipFill>
          </p:spPr>
        </p:sp>
      </p:grpSp>
      <p:grpSp>
        <p:nvGrpSpPr>
          <p:cNvPr name="Group 7" id="7"/>
          <p:cNvGrpSpPr/>
          <p:nvPr/>
        </p:nvGrpSpPr>
        <p:grpSpPr>
          <a:xfrm rot="0">
            <a:off x="17773650" y="-42358"/>
            <a:ext cx="556708" cy="5567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10" id="10"/>
          <p:cNvGrpSpPr/>
          <p:nvPr/>
        </p:nvGrpSpPr>
        <p:grpSpPr>
          <a:xfrm rot="0">
            <a:off x="17773650" y="9772650"/>
            <a:ext cx="556708" cy="5567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5</a:t>
              </a:r>
            </a:p>
          </p:txBody>
        </p:sp>
      </p:grpSp>
      <p:sp>
        <p:nvSpPr>
          <p:cNvPr name="Freeform 13" id="13"/>
          <p:cNvSpPr/>
          <p:nvPr/>
        </p:nvSpPr>
        <p:spPr>
          <a:xfrm flipH="false" flipV="false" rot="0">
            <a:off x="354481" y="5265583"/>
            <a:ext cx="6858220" cy="1713578"/>
          </a:xfrm>
          <a:custGeom>
            <a:avLst/>
            <a:gdLst/>
            <a:ahLst/>
            <a:cxnLst/>
            <a:rect r="r" b="b" t="t" l="l"/>
            <a:pathLst>
              <a:path h="1713578" w="6858220">
                <a:moveTo>
                  <a:pt x="0" y="0"/>
                </a:moveTo>
                <a:lnTo>
                  <a:pt x="6858220" y="0"/>
                </a:lnTo>
                <a:lnTo>
                  <a:pt x="6858220" y="1713579"/>
                </a:lnTo>
                <a:lnTo>
                  <a:pt x="0" y="1713579"/>
                </a:lnTo>
                <a:lnTo>
                  <a:pt x="0" y="0"/>
                </a:lnTo>
                <a:close/>
              </a:path>
            </a:pathLst>
          </a:custGeom>
          <a:blipFill>
            <a:blip r:embed="rId3"/>
            <a:stretch>
              <a:fillRect l="0" t="0" r="-4171" b="0"/>
            </a:stretch>
          </a:blipFill>
        </p:spPr>
      </p:sp>
      <p:sp>
        <p:nvSpPr>
          <p:cNvPr name="Freeform 14" id="14"/>
          <p:cNvSpPr/>
          <p:nvPr/>
        </p:nvSpPr>
        <p:spPr>
          <a:xfrm flipH="false" flipV="false" rot="0">
            <a:off x="9144000" y="5438851"/>
            <a:ext cx="5444748" cy="4048659"/>
          </a:xfrm>
          <a:custGeom>
            <a:avLst/>
            <a:gdLst/>
            <a:ahLst/>
            <a:cxnLst/>
            <a:rect r="r" b="b" t="t" l="l"/>
            <a:pathLst>
              <a:path h="4048659" w="5444748">
                <a:moveTo>
                  <a:pt x="0" y="0"/>
                </a:moveTo>
                <a:lnTo>
                  <a:pt x="5444748" y="0"/>
                </a:lnTo>
                <a:lnTo>
                  <a:pt x="5444748" y="4048659"/>
                </a:lnTo>
                <a:lnTo>
                  <a:pt x="0" y="4048659"/>
                </a:lnTo>
                <a:lnTo>
                  <a:pt x="0" y="0"/>
                </a:lnTo>
                <a:close/>
              </a:path>
            </a:pathLst>
          </a:custGeom>
          <a:blipFill>
            <a:blip r:embed="rId4"/>
            <a:stretch>
              <a:fillRect l="0" t="0" r="0" b="0"/>
            </a:stretch>
          </a:blipFill>
        </p:spPr>
      </p:sp>
      <p:sp>
        <p:nvSpPr>
          <p:cNvPr name="TextBox 15" id="15"/>
          <p:cNvSpPr txBox="true"/>
          <p:nvPr/>
        </p:nvSpPr>
        <p:spPr>
          <a:xfrm rot="0">
            <a:off x="172690" y="1395076"/>
            <a:ext cx="8406573" cy="3712233"/>
          </a:xfrm>
          <a:prstGeom prst="rect">
            <a:avLst/>
          </a:prstGeom>
        </p:spPr>
        <p:txBody>
          <a:bodyPr anchor="t" rtlCol="false" tIns="0" lIns="0" bIns="0" rIns="0">
            <a:spAutoFit/>
          </a:bodyPr>
          <a:lstStyle/>
          <a:p>
            <a:pPr algn="l">
              <a:lnSpc>
                <a:spcPts val="2001"/>
              </a:lnSpc>
            </a:pPr>
            <a:r>
              <a:rPr lang="en-US" sz="1429" b="true">
                <a:solidFill>
                  <a:srgbClr val="000000"/>
                </a:solidFill>
                <a:latin typeface="Helvetica World Bold"/>
                <a:ea typeface="Helvetica World Bold"/>
                <a:cs typeface="Helvetica World Bold"/>
                <a:sym typeface="Helvetica World Bold"/>
              </a:rPr>
              <a:t>Dans cette étape, je fusionne les 3 sources de données (SIRH, Evaluations, Sondage) </a:t>
            </a:r>
          </a:p>
          <a:p>
            <a:pPr algn="l">
              <a:lnSpc>
                <a:spcPts val="2001"/>
              </a:lnSpc>
            </a:pPr>
            <a:r>
              <a:rPr lang="en-US" sz="1429" b="true">
                <a:solidFill>
                  <a:srgbClr val="000000"/>
                </a:solidFill>
                <a:latin typeface="Helvetica World Bold"/>
                <a:ea typeface="Helvetica World Bold"/>
                <a:cs typeface="Helvetica World Bold"/>
                <a:sym typeface="Helvetica World Bold"/>
              </a:rPr>
              <a:t>Puis je contrôle précisément que l’ensemble des variables est bien présent dans le jeu final :</a:t>
            </a:r>
          </a:p>
          <a:p>
            <a:pPr algn="l">
              <a:lnSpc>
                <a:spcPts val="2001"/>
              </a:lnSpc>
            </a:pPr>
          </a:p>
          <a:p>
            <a:pPr algn="l" marL="308641" indent="-154321" lvl="1">
              <a:lnSpc>
                <a:spcPts val="2001"/>
              </a:lnSpc>
              <a:buFont typeface="Arial"/>
              <a:buChar char="•"/>
            </a:pPr>
            <a:r>
              <a:rPr lang="en-US" b="true" sz="1429">
                <a:solidFill>
                  <a:srgbClr val="000000"/>
                </a:solidFill>
                <a:latin typeface="Helvetica World Bold"/>
                <a:ea typeface="Helvetica World Bold"/>
                <a:cs typeface="Helvetica World Bold"/>
                <a:sym typeface="Helvetica World Bold"/>
              </a:rPr>
              <a:t>SIRH = 12 colonnes</a:t>
            </a:r>
          </a:p>
          <a:p>
            <a:pPr algn="l" marL="308641" indent="-154321" lvl="1">
              <a:lnSpc>
                <a:spcPts val="2001"/>
              </a:lnSpc>
              <a:buFont typeface="Arial"/>
              <a:buChar char="•"/>
            </a:pPr>
            <a:r>
              <a:rPr lang="en-US" b="true" sz="1429">
                <a:solidFill>
                  <a:srgbClr val="000000"/>
                </a:solidFill>
                <a:latin typeface="Helvetica World Bold"/>
                <a:ea typeface="Helvetica World Bold"/>
                <a:cs typeface="Helvetica World Bold"/>
                <a:sym typeface="Helvetica World Bold"/>
              </a:rPr>
              <a:t>EVAL = 11 colonnes</a:t>
            </a:r>
          </a:p>
          <a:p>
            <a:pPr algn="l" marL="308641" indent="-154321" lvl="1">
              <a:lnSpc>
                <a:spcPts val="2001"/>
              </a:lnSpc>
              <a:buFont typeface="Arial"/>
              <a:buChar char="•"/>
            </a:pPr>
            <a:r>
              <a:rPr lang="en-US" b="true" sz="1429">
                <a:solidFill>
                  <a:srgbClr val="000000"/>
                </a:solidFill>
                <a:latin typeface="Helvetica World Bold"/>
                <a:ea typeface="Helvetica World Bold"/>
                <a:cs typeface="Helvetica World Bold"/>
                <a:sym typeface="Helvetica World Bold"/>
              </a:rPr>
              <a:t>SONDAGE = 12 colonnes</a:t>
            </a:r>
          </a:p>
          <a:p>
            <a:pPr algn="l">
              <a:lnSpc>
                <a:spcPts val="2001"/>
              </a:lnSpc>
            </a:pPr>
          </a:p>
          <a:p>
            <a:pPr algn="l">
              <a:lnSpc>
                <a:spcPts val="2001"/>
              </a:lnSpc>
            </a:pPr>
            <a:r>
              <a:rPr lang="en-US" sz="1429" b="true">
                <a:solidFill>
                  <a:srgbClr val="000000"/>
                </a:solidFill>
                <a:latin typeface="Helvetica World Bold"/>
                <a:ea typeface="Helvetica World Bold"/>
                <a:cs typeface="Helvetica World Bold"/>
                <a:sym typeface="Helvetica World Bold"/>
              </a:rPr>
              <a:t>      - </a:t>
            </a:r>
            <a:r>
              <a:rPr lang="en-US" sz="1429" b="true">
                <a:solidFill>
                  <a:srgbClr val="000000"/>
                </a:solidFill>
                <a:latin typeface="Helvetica World Bold"/>
                <a:ea typeface="Helvetica World Bold"/>
                <a:cs typeface="Helvetica World Bold"/>
                <a:sym typeface="Helvetica World Bold"/>
              </a:rPr>
              <a:t>Fusion finale = 33 colonn</a:t>
            </a:r>
            <a:r>
              <a:rPr lang="en-US" sz="1429" b="true">
                <a:solidFill>
                  <a:srgbClr val="000000"/>
                </a:solidFill>
                <a:latin typeface="Helvetica World Bold"/>
                <a:ea typeface="Helvetica World Bold"/>
                <a:cs typeface="Helvetica World Bold"/>
                <a:sym typeface="Helvetica World Bold"/>
              </a:rPr>
              <a:t>es</a:t>
            </a:r>
          </a:p>
          <a:p>
            <a:pPr algn="l">
              <a:lnSpc>
                <a:spcPts val="2001"/>
              </a:lnSpc>
            </a:pPr>
          </a:p>
          <a:p>
            <a:pPr algn="l" marL="308641" indent="-154321" lvl="1">
              <a:lnSpc>
                <a:spcPts val="2001"/>
              </a:lnSpc>
              <a:buFont typeface="Arial"/>
              <a:buChar char="•"/>
            </a:pPr>
            <a:r>
              <a:rPr lang="en-US" b="true" sz="1429">
                <a:solidFill>
                  <a:srgbClr val="000000"/>
                </a:solidFill>
                <a:latin typeface="Helvetica World Bold"/>
                <a:ea typeface="Helvetica World Bold"/>
                <a:cs typeface="Helvetica World Bold"/>
                <a:sym typeface="Helvetica World Bold"/>
              </a:rPr>
              <a:t>Ensuite je réalise le train_test_split :</a:t>
            </a:r>
          </a:p>
          <a:p>
            <a:pPr algn="l" marL="308641" indent="-154321" lvl="1">
              <a:lnSpc>
                <a:spcPts val="2001"/>
              </a:lnSpc>
              <a:buFont typeface="Arial"/>
              <a:buChar char="•"/>
            </a:pPr>
            <a:r>
              <a:rPr lang="en-US" b="true" sz="1429">
                <a:solidFill>
                  <a:srgbClr val="000000"/>
                </a:solidFill>
                <a:latin typeface="Helvetica World Bold"/>
                <a:ea typeface="Helvetica World Bold"/>
                <a:cs typeface="Helvetica World Bold"/>
                <a:sym typeface="Helvetica World Bold"/>
              </a:rPr>
              <a:t>X contient toutes les features sauf la cible et l’identifiant</a:t>
            </a:r>
          </a:p>
          <a:p>
            <a:pPr algn="l" marL="308641" indent="-154321" lvl="1">
              <a:lnSpc>
                <a:spcPts val="2001"/>
              </a:lnSpc>
              <a:buFont typeface="Arial"/>
              <a:buChar char="•"/>
            </a:pPr>
            <a:r>
              <a:rPr lang="en-US" b="true" sz="1429">
                <a:solidFill>
                  <a:srgbClr val="000000"/>
                </a:solidFill>
                <a:latin typeface="Helvetica World Bold"/>
                <a:ea typeface="Helvetica World Bold"/>
                <a:cs typeface="Helvetica World Bold"/>
                <a:sym typeface="Helvetica World Bold"/>
              </a:rPr>
              <a:t>y contient la variable cible = a_quitte_l_entreprise</a:t>
            </a:r>
          </a:p>
          <a:p>
            <a:pPr algn="l">
              <a:lnSpc>
                <a:spcPts val="2001"/>
              </a:lnSpc>
            </a:pPr>
          </a:p>
          <a:p>
            <a:pPr algn="l">
              <a:lnSpc>
                <a:spcPts val="2001"/>
              </a:lnSpc>
            </a:pPr>
          </a:p>
        </p:txBody>
      </p:sp>
      <p:sp>
        <p:nvSpPr>
          <p:cNvPr name="TextBox 16" id="16"/>
          <p:cNvSpPr txBox="true"/>
          <p:nvPr/>
        </p:nvSpPr>
        <p:spPr>
          <a:xfrm rot="0">
            <a:off x="705548" y="42838"/>
            <a:ext cx="7060045" cy="1390338"/>
          </a:xfrm>
          <a:prstGeom prst="rect">
            <a:avLst/>
          </a:prstGeom>
        </p:spPr>
        <p:txBody>
          <a:bodyPr anchor="t" rtlCol="false" tIns="0" lIns="0" bIns="0" rIns="0">
            <a:spAutoFit/>
          </a:bodyPr>
          <a:lstStyle/>
          <a:p>
            <a:pPr algn="just">
              <a:lnSpc>
                <a:spcPts val="10517"/>
              </a:lnSpc>
            </a:pPr>
            <a:r>
              <a:rPr lang="en-US" b="true" sz="7512" spc="-247">
                <a:solidFill>
                  <a:srgbClr val="000000"/>
                </a:solidFill>
                <a:latin typeface="Helvetica World Bold"/>
                <a:ea typeface="Helvetica World Bold"/>
                <a:cs typeface="Helvetica World Bold"/>
                <a:sym typeface="Helvetica World Bold"/>
              </a:rPr>
              <a:t>Split Train/Test</a:t>
            </a:r>
          </a:p>
        </p:txBody>
      </p:sp>
      <p:sp>
        <p:nvSpPr>
          <p:cNvPr name="TextBox 17" id="17"/>
          <p:cNvSpPr txBox="true"/>
          <p:nvPr/>
        </p:nvSpPr>
        <p:spPr>
          <a:xfrm rot="0">
            <a:off x="354481" y="7425080"/>
            <a:ext cx="6668910" cy="2159974"/>
          </a:xfrm>
          <a:prstGeom prst="rect">
            <a:avLst/>
          </a:prstGeom>
        </p:spPr>
        <p:txBody>
          <a:bodyPr anchor="t" rtlCol="false" tIns="0" lIns="0" bIns="0" rIns="0">
            <a:spAutoFit/>
          </a:bodyPr>
          <a:lstStyle/>
          <a:p>
            <a:pPr algn="l">
              <a:lnSpc>
                <a:spcPts val="2001"/>
              </a:lnSpc>
            </a:pPr>
            <a:r>
              <a:rPr lang="en-US" sz="1429" b="true">
                <a:solidFill>
                  <a:srgbClr val="000000"/>
                </a:solidFill>
                <a:latin typeface="Helvetica World Bold"/>
                <a:ea typeface="Helvetica World Bold"/>
                <a:cs typeface="Helvetica World Bold"/>
                <a:sym typeface="Helvetica World Bold"/>
              </a:rPr>
              <a:t>Contrôles qualité que je montre sur l’écran :</a:t>
            </a:r>
          </a:p>
          <a:p>
            <a:pPr algn="l" marL="308641" indent="-154321" lvl="1">
              <a:lnSpc>
                <a:spcPts val="2001"/>
              </a:lnSpc>
              <a:buFont typeface="Arial"/>
              <a:buChar char="•"/>
            </a:pPr>
            <a:r>
              <a:rPr lang="en-US" b="true" sz="1429">
                <a:solidFill>
                  <a:srgbClr val="000000"/>
                </a:solidFill>
                <a:latin typeface="Helvetica World Bold"/>
                <a:ea typeface="Helvetica World Bold"/>
                <a:cs typeface="Helvetica World Bold"/>
                <a:sym typeface="Helvetica World Bold"/>
              </a:rPr>
              <a:t>train + test = total → aucune ligne perdue lors du split</a:t>
            </a:r>
          </a:p>
          <a:p>
            <a:pPr algn="l" marL="308641" indent="-154321" lvl="1">
              <a:lnSpc>
                <a:spcPts val="2001"/>
              </a:lnSpc>
              <a:buFont typeface="Arial"/>
              <a:buChar char="•"/>
            </a:pPr>
            <a:r>
              <a:rPr lang="en-US" b="true" sz="1429">
                <a:solidFill>
                  <a:srgbClr val="000000"/>
                </a:solidFill>
                <a:latin typeface="Helvetica World Bold"/>
                <a:ea typeface="Helvetica World Bold"/>
                <a:cs typeface="Helvetica World Bold"/>
                <a:sym typeface="Helvetica World Bold"/>
              </a:rPr>
              <a:t>X_train et X_test ont exactement les mêmes colonnes</a:t>
            </a:r>
          </a:p>
          <a:p>
            <a:pPr algn="l">
              <a:lnSpc>
                <a:spcPts val="2001"/>
              </a:lnSpc>
            </a:pPr>
            <a:r>
              <a:rPr lang="en-US" sz="1429" b="true">
                <a:solidFill>
                  <a:srgbClr val="000000"/>
                </a:solidFill>
                <a:latin typeface="Helvetica World Bold"/>
                <a:ea typeface="Helvetica World Bold"/>
                <a:cs typeface="Helvetica World Bold"/>
                <a:sym typeface="Helvetica World Bold"/>
              </a:rPr>
              <a:t>Ce</a:t>
            </a:r>
            <a:r>
              <a:rPr lang="en-US" sz="1429" b="true">
                <a:solidFill>
                  <a:srgbClr val="000000"/>
                </a:solidFill>
                <a:latin typeface="Helvetica World Bold"/>
                <a:ea typeface="Helvetica World Bold"/>
                <a:cs typeface="Helvetica World Bold"/>
                <a:sym typeface="Helvetica World Bold"/>
              </a:rPr>
              <a:t> double contrôle</a:t>
            </a:r>
            <a:r>
              <a:rPr lang="en-US" sz="1429" b="true">
                <a:solidFill>
                  <a:srgbClr val="000000"/>
                </a:solidFill>
                <a:latin typeface="Helvetica World Bold"/>
                <a:ea typeface="Helvetica World Bold"/>
                <a:cs typeface="Helvetica World Bold"/>
                <a:sym typeface="Helvetica World Bold"/>
              </a:rPr>
              <a:t> avant/après le spl</a:t>
            </a:r>
            <a:r>
              <a:rPr lang="en-US" sz="1429" b="true">
                <a:solidFill>
                  <a:srgbClr val="000000"/>
                </a:solidFill>
                <a:latin typeface="Helvetica World Bold"/>
                <a:ea typeface="Helvetica World Bold"/>
                <a:cs typeface="Helvetica World Bold"/>
                <a:sym typeface="Helvetica World Bold"/>
              </a:rPr>
              <a:t>it me garantit que :</a:t>
            </a:r>
          </a:p>
          <a:p>
            <a:pPr algn="l" marL="308641" indent="-154321" lvl="1">
              <a:lnSpc>
                <a:spcPts val="2001"/>
              </a:lnSpc>
              <a:buFont typeface="Arial"/>
              <a:buChar char="•"/>
            </a:pPr>
            <a:r>
              <a:rPr lang="en-US" b="true" sz="1429">
                <a:solidFill>
                  <a:srgbClr val="000000"/>
                </a:solidFill>
                <a:latin typeface="Helvetica World Bold"/>
                <a:ea typeface="Helvetica World Bold"/>
                <a:cs typeface="Helvetica World Bold"/>
                <a:sym typeface="Helvetica World Bold"/>
              </a:rPr>
              <a:t>toutes les données disponibles ont été intégrées</a:t>
            </a:r>
          </a:p>
          <a:p>
            <a:pPr algn="l" marL="308641" indent="-154321" lvl="1">
              <a:lnSpc>
                <a:spcPts val="2001"/>
              </a:lnSpc>
              <a:buFont typeface="Arial"/>
              <a:buChar char="•"/>
            </a:pPr>
            <a:r>
              <a:rPr lang="en-US" b="true" sz="1429">
                <a:solidFill>
                  <a:srgbClr val="000000"/>
                </a:solidFill>
                <a:latin typeface="Helvetica World Bold"/>
                <a:ea typeface="Helvetica World Bold"/>
                <a:cs typeface="Helvetica World Bold"/>
                <a:sym typeface="Helvetica World Bold"/>
              </a:rPr>
              <a:t>aucune feature ni observation n’a été perdue</a:t>
            </a:r>
          </a:p>
          <a:p>
            <a:pPr algn="l" marL="308641" indent="-154321" lvl="1">
              <a:lnSpc>
                <a:spcPts val="2001"/>
              </a:lnSpc>
              <a:buFont typeface="Arial"/>
              <a:buChar char="•"/>
            </a:pPr>
            <a:r>
              <a:rPr lang="en-US" b="true" sz="1429">
                <a:solidFill>
                  <a:srgbClr val="000000"/>
                </a:solidFill>
                <a:latin typeface="Helvetica World Bold"/>
                <a:ea typeface="Helvetica World Bold"/>
                <a:cs typeface="Helvetica World Bold"/>
                <a:sym typeface="Helvetica World Bold"/>
              </a:rPr>
              <a:t>le </a:t>
            </a:r>
            <a:r>
              <a:rPr lang="en-US" b="true" sz="1429">
                <a:solidFill>
                  <a:srgbClr val="000000"/>
                </a:solidFill>
                <a:latin typeface="Helvetica World Bold"/>
                <a:ea typeface="Helvetica World Bold"/>
                <a:cs typeface="Helvetica World Bold"/>
                <a:sym typeface="Helvetica World Bold"/>
              </a:rPr>
              <a:t>jeu de test est représentatif du dataset complet</a:t>
            </a:r>
          </a:p>
          <a:p>
            <a:pPr algn="l">
              <a:lnSpc>
                <a:spcPts val="200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8218" y="235996"/>
            <a:ext cx="7556361" cy="9815008"/>
            <a:chOff x="0" y="0"/>
            <a:chExt cx="1990153" cy="2585023"/>
          </a:xfrm>
        </p:grpSpPr>
        <p:sp>
          <p:nvSpPr>
            <p:cNvPr name="Freeform 3" id="3"/>
            <p:cNvSpPr/>
            <p:nvPr/>
          </p:nvSpPr>
          <p:spPr>
            <a:xfrm flipH="false" flipV="false" rot="0">
              <a:off x="0" y="0"/>
              <a:ext cx="1990153" cy="2585023"/>
            </a:xfrm>
            <a:custGeom>
              <a:avLst/>
              <a:gdLst/>
              <a:ahLst/>
              <a:cxnLst/>
              <a:rect r="r" b="b" t="t" l="l"/>
              <a:pathLst>
                <a:path h="2585023" w="1990153">
                  <a:moveTo>
                    <a:pt x="5123" y="0"/>
                  </a:moveTo>
                  <a:lnTo>
                    <a:pt x="1985030" y="0"/>
                  </a:lnTo>
                  <a:cubicBezTo>
                    <a:pt x="1986389" y="0"/>
                    <a:pt x="1987692" y="540"/>
                    <a:pt x="1988652" y="1500"/>
                  </a:cubicBezTo>
                  <a:cubicBezTo>
                    <a:pt x="1989613" y="2461"/>
                    <a:pt x="1990153" y="3764"/>
                    <a:pt x="1990153" y="5123"/>
                  </a:cubicBezTo>
                  <a:lnTo>
                    <a:pt x="1990153" y="2579900"/>
                  </a:lnTo>
                  <a:cubicBezTo>
                    <a:pt x="1990153" y="2581259"/>
                    <a:pt x="1989613" y="2582562"/>
                    <a:pt x="1988652" y="2583522"/>
                  </a:cubicBezTo>
                  <a:cubicBezTo>
                    <a:pt x="1987692" y="2584483"/>
                    <a:pt x="1986389" y="2585023"/>
                    <a:pt x="1985030" y="2585023"/>
                  </a:cubicBezTo>
                  <a:lnTo>
                    <a:pt x="5123" y="2585023"/>
                  </a:lnTo>
                  <a:cubicBezTo>
                    <a:pt x="3764" y="2585023"/>
                    <a:pt x="2461" y="2584483"/>
                    <a:pt x="1500" y="2583522"/>
                  </a:cubicBezTo>
                  <a:cubicBezTo>
                    <a:pt x="540" y="2582562"/>
                    <a:pt x="0" y="2581259"/>
                    <a:pt x="0" y="2579900"/>
                  </a:cubicBezTo>
                  <a:lnTo>
                    <a:pt x="0" y="5123"/>
                  </a:lnTo>
                  <a:cubicBezTo>
                    <a:pt x="0" y="3764"/>
                    <a:pt x="540" y="2461"/>
                    <a:pt x="1500" y="1500"/>
                  </a:cubicBezTo>
                  <a:cubicBezTo>
                    <a:pt x="2461" y="540"/>
                    <a:pt x="3764" y="0"/>
                    <a:pt x="5123" y="0"/>
                  </a:cubicBezTo>
                  <a:close/>
                </a:path>
              </a:pathLst>
            </a:custGeom>
            <a:solidFill>
              <a:srgbClr val="F0F1F3"/>
            </a:solidFill>
          </p:spPr>
        </p:sp>
        <p:sp>
          <p:nvSpPr>
            <p:cNvPr name="TextBox 4" id="4"/>
            <p:cNvSpPr txBox="true"/>
            <p:nvPr/>
          </p:nvSpPr>
          <p:spPr>
            <a:xfrm>
              <a:off x="0" y="-38100"/>
              <a:ext cx="1990153" cy="262312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42358"/>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17773650" y="9772650"/>
            <a:ext cx="556708" cy="5567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6</a:t>
              </a:r>
            </a:p>
          </p:txBody>
        </p:sp>
      </p:grpSp>
      <p:sp>
        <p:nvSpPr>
          <p:cNvPr name="Freeform 11" id="11"/>
          <p:cNvSpPr/>
          <p:nvPr/>
        </p:nvSpPr>
        <p:spPr>
          <a:xfrm flipH="false" flipV="false" rot="0">
            <a:off x="469636" y="2772690"/>
            <a:ext cx="7144539" cy="591396"/>
          </a:xfrm>
          <a:custGeom>
            <a:avLst/>
            <a:gdLst/>
            <a:ahLst/>
            <a:cxnLst/>
            <a:rect r="r" b="b" t="t" l="l"/>
            <a:pathLst>
              <a:path h="591396" w="7144539">
                <a:moveTo>
                  <a:pt x="0" y="0"/>
                </a:moveTo>
                <a:lnTo>
                  <a:pt x="7144540" y="0"/>
                </a:lnTo>
                <a:lnTo>
                  <a:pt x="7144540" y="591396"/>
                </a:lnTo>
                <a:lnTo>
                  <a:pt x="0" y="591396"/>
                </a:lnTo>
                <a:lnTo>
                  <a:pt x="0" y="0"/>
                </a:lnTo>
                <a:close/>
              </a:path>
            </a:pathLst>
          </a:custGeom>
          <a:blipFill>
            <a:blip r:embed="rId2"/>
            <a:stretch>
              <a:fillRect l="0" t="0" r="0" b="0"/>
            </a:stretch>
          </a:blipFill>
        </p:spPr>
      </p:sp>
      <p:sp>
        <p:nvSpPr>
          <p:cNvPr name="Freeform 12" id="12"/>
          <p:cNvSpPr/>
          <p:nvPr/>
        </p:nvSpPr>
        <p:spPr>
          <a:xfrm flipH="false" flipV="false" rot="0">
            <a:off x="445143" y="4829067"/>
            <a:ext cx="7169032" cy="900611"/>
          </a:xfrm>
          <a:custGeom>
            <a:avLst/>
            <a:gdLst/>
            <a:ahLst/>
            <a:cxnLst/>
            <a:rect r="r" b="b" t="t" l="l"/>
            <a:pathLst>
              <a:path h="900611" w="7169032">
                <a:moveTo>
                  <a:pt x="0" y="0"/>
                </a:moveTo>
                <a:lnTo>
                  <a:pt x="7169033" y="0"/>
                </a:lnTo>
                <a:lnTo>
                  <a:pt x="7169033" y="900611"/>
                </a:lnTo>
                <a:lnTo>
                  <a:pt x="0" y="900611"/>
                </a:lnTo>
                <a:lnTo>
                  <a:pt x="0" y="0"/>
                </a:lnTo>
                <a:close/>
              </a:path>
            </a:pathLst>
          </a:custGeom>
          <a:blipFill>
            <a:blip r:embed="rId3"/>
            <a:stretch>
              <a:fillRect l="0" t="0" r="-6274" b="0"/>
            </a:stretch>
          </a:blipFill>
        </p:spPr>
      </p:sp>
      <p:sp>
        <p:nvSpPr>
          <p:cNvPr name="Freeform 13" id="13"/>
          <p:cNvSpPr/>
          <p:nvPr/>
        </p:nvSpPr>
        <p:spPr>
          <a:xfrm flipH="false" flipV="false" rot="0">
            <a:off x="469636" y="6882919"/>
            <a:ext cx="7181279" cy="1169470"/>
          </a:xfrm>
          <a:custGeom>
            <a:avLst/>
            <a:gdLst/>
            <a:ahLst/>
            <a:cxnLst/>
            <a:rect r="r" b="b" t="t" l="l"/>
            <a:pathLst>
              <a:path h="1169470" w="7181279">
                <a:moveTo>
                  <a:pt x="0" y="0"/>
                </a:moveTo>
                <a:lnTo>
                  <a:pt x="7181279" y="0"/>
                </a:lnTo>
                <a:lnTo>
                  <a:pt x="7181279" y="1169470"/>
                </a:lnTo>
                <a:lnTo>
                  <a:pt x="0" y="1169470"/>
                </a:lnTo>
                <a:lnTo>
                  <a:pt x="0" y="0"/>
                </a:lnTo>
                <a:close/>
              </a:path>
            </a:pathLst>
          </a:custGeom>
          <a:blipFill>
            <a:blip r:embed="rId4"/>
            <a:stretch>
              <a:fillRect l="0" t="0" r="0" b="0"/>
            </a:stretch>
          </a:blipFill>
        </p:spPr>
      </p:sp>
      <p:sp>
        <p:nvSpPr>
          <p:cNvPr name="Freeform 14" id="14"/>
          <p:cNvSpPr/>
          <p:nvPr/>
        </p:nvSpPr>
        <p:spPr>
          <a:xfrm flipH="false" flipV="false" rot="0">
            <a:off x="7966463" y="665818"/>
            <a:ext cx="10085541" cy="5685724"/>
          </a:xfrm>
          <a:custGeom>
            <a:avLst/>
            <a:gdLst/>
            <a:ahLst/>
            <a:cxnLst/>
            <a:rect r="r" b="b" t="t" l="l"/>
            <a:pathLst>
              <a:path h="5685724" w="10085541">
                <a:moveTo>
                  <a:pt x="0" y="0"/>
                </a:moveTo>
                <a:lnTo>
                  <a:pt x="10085541" y="0"/>
                </a:lnTo>
                <a:lnTo>
                  <a:pt x="10085541" y="5685724"/>
                </a:lnTo>
                <a:lnTo>
                  <a:pt x="0" y="5685724"/>
                </a:lnTo>
                <a:lnTo>
                  <a:pt x="0" y="0"/>
                </a:lnTo>
                <a:close/>
              </a:path>
            </a:pathLst>
          </a:custGeom>
          <a:blipFill>
            <a:blip r:embed="rId5"/>
            <a:stretch>
              <a:fillRect l="0" t="0" r="0" b="0"/>
            </a:stretch>
          </a:blipFill>
        </p:spPr>
      </p:sp>
      <p:sp>
        <p:nvSpPr>
          <p:cNvPr name="TextBox 15" id="15"/>
          <p:cNvSpPr txBox="true"/>
          <p:nvPr/>
        </p:nvSpPr>
        <p:spPr>
          <a:xfrm rot="0">
            <a:off x="481883" y="2265193"/>
            <a:ext cx="7169032" cy="339724"/>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1.Séparation des colonnes numériques et catégorielles </a:t>
            </a:r>
          </a:p>
        </p:txBody>
      </p:sp>
      <p:sp>
        <p:nvSpPr>
          <p:cNvPr name="TextBox 16" id="16"/>
          <p:cNvSpPr txBox="true"/>
          <p:nvPr/>
        </p:nvSpPr>
        <p:spPr>
          <a:xfrm rot="0">
            <a:off x="633776" y="-37907"/>
            <a:ext cx="6622215" cy="2341200"/>
          </a:xfrm>
          <a:prstGeom prst="rect">
            <a:avLst/>
          </a:prstGeom>
        </p:spPr>
        <p:txBody>
          <a:bodyPr anchor="t" rtlCol="false" tIns="0" lIns="0" bIns="0" rIns="0">
            <a:spAutoFit/>
          </a:bodyPr>
          <a:lstStyle/>
          <a:p>
            <a:pPr algn="just">
              <a:lnSpc>
                <a:spcPts val="8680"/>
              </a:lnSpc>
            </a:pPr>
            <a:r>
              <a:rPr lang="en-US" b="true" sz="6200" spc="-204">
                <a:solidFill>
                  <a:srgbClr val="000000"/>
                </a:solidFill>
                <a:latin typeface="Helvetica World Bold"/>
                <a:ea typeface="Helvetica World Bold"/>
                <a:cs typeface="Helvetica World Bold"/>
                <a:sym typeface="Helvetica World Bold"/>
              </a:rPr>
              <a:t>Répartition de la classe cible</a:t>
            </a:r>
          </a:p>
        </p:txBody>
      </p:sp>
      <p:sp>
        <p:nvSpPr>
          <p:cNvPr name="TextBox 17" id="17"/>
          <p:cNvSpPr txBox="true"/>
          <p:nvPr/>
        </p:nvSpPr>
        <p:spPr>
          <a:xfrm rot="0">
            <a:off x="8170304" y="6643641"/>
            <a:ext cx="9769998" cy="2187574"/>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Résultat observé :</a:t>
            </a:r>
          </a:p>
          <a:p>
            <a:pPr algn="l">
              <a:lnSpc>
                <a:spcPts val="2800"/>
              </a:lnSpc>
            </a:pPr>
          </a:p>
          <a:p>
            <a:pPr algn="l" marL="431807" indent="-215904" lvl="1">
              <a:lnSpc>
                <a:spcPts val="2800"/>
              </a:lnSpc>
              <a:buFont typeface="Arial"/>
              <a:buChar char="•"/>
            </a:pPr>
            <a:r>
              <a:rPr lang="en-US" b="true" sz="2000">
                <a:solidFill>
                  <a:srgbClr val="000000"/>
                </a:solidFill>
                <a:latin typeface="Helvetica World Bold"/>
                <a:ea typeface="Helvetica World Bold"/>
                <a:cs typeface="Helvetica World Bold"/>
                <a:sym typeface="Helvetica World Bold"/>
              </a:rPr>
              <a:t>84 % des employés restent → classe majoritaire</a:t>
            </a:r>
          </a:p>
          <a:p>
            <a:pPr algn="l" marL="431807" indent="-215904" lvl="1">
              <a:lnSpc>
                <a:spcPts val="2800"/>
              </a:lnSpc>
              <a:buFont typeface="Arial"/>
              <a:buChar char="•"/>
            </a:pPr>
            <a:r>
              <a:rPr lang="en-US" b="true" sz="2000">
                <a:solidFill>
                  <a:srgbClr val="000000"/>
                </a:solidFill>
                <a:latin typeface="Helvetica World Bold"/>
                <a:ea typeface="Helvetica World Bold"/>
                <a:cs typeface="Helvetica World Bold"/>
                <a:sym typeface="Helvetica World Bold"/>
              </a:rPr>
              <a:t>16 % des employés quittent → classe minoritaire</a:t>
            </a:r>
          </a:p>
          <a:p>
            <a:pPr algn="l">
              <a:lnSpc>
                <a:spcPts val="2800"/>
              </a:lnSpc>
            </a:pPr>
          </a:p>
          <a:p>
            <a:pPr algn="l">
              <a:lnSpc>
                <a:spcPts val="2800"/>
              </a:lnSpc>
            </a:pPr>
          </a:p>
        </p:txBody>
      </p:sp>
      <p:sp>
        <p:nvSpPr>
          <p:cNvPr name="TextBox 18" id="18"/>
          <p:cNvSpPr txBox="true"/>
          <p:nvPr/>
        </p:nvSpPr>
        <p:spPr>
          <a:xfrm rot="0">
            <a:off x="445143" y="3497436"/>
            <a:ext cx="7169032" cy="533399"/>
          </a:xfrm>
          <a:prstGeom prst="rect">
            <a:avLst/>
          </a:prstGeom>
        </p:spPr>
        <p:txBody>
          <a:bodyPr anchor="t" rtlCol="false" tIns="0" lIns="0" bIns="0" rIns="0">
            <a:spAutoFit/>
          </a:bodyPr>
          <a:lstStyle/>
          <a:p>
            <a:pPr algn="l">
              <a:lnSpc>
                <a:spcPts val="2100"/>
              </a:lnSpc>
            </a:pPr>
            <a:r>
              <a:rPr lang="en-US" sz="1500">
                <a:solidFill>
                  <a:srgbClr val="000000"/>
                </a:solidFill>
                <a:latin typeface="Helvetica World"/>
                <a:ea typeface="Helvetica World"/>
                <a:cs typeface="Helvetica World"/>
                <a:sym typeface="Helvetica World"/>
              </a:rPr>
              <a:t>Permet de distinguer les colonnes à traiter différemment (normalisation pour les numériques, encodage pour les catégorielles)</a:t>
            </a:r>
          </a:p>
        </p:txBody>
      </p:sp>
      <p:sp>
        <p:nvSpPr>
          <p:cNvPr name="TextBox 19" id="19"/>
          <p:cNvSpPr txBox="true"/>
          <p:nvPr/>
        </p:nvSpPr>
        <p:spPr>
          <a:xfrm rot="0">
            <a:off x="469636" y="4289318"/>
            <a:ext cx="4941946" cy="368299"/>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2. Nettoyage des colonnes catégorielles</a:t>
            </a:r>
          </a:p>
        </p:txBody>
      </p:sp>
      <p:sp>
        <p:nvSpPr>
          <p:cNvPr name="TextBox 20" id="20"/>
          <p:cNvSpPr txBox="true"/>
          <p:nvPr/>
        </p:nvSpPr>
        <p:spPr>
          <a:xfrm rot="0">
            <a:off x="445143" y="5863028"/>
            <a:ext cx="7169032" cy="533399"/>
          </a:xfrm>
          <a:prstGeom prst="rect">
            <a:avLst/>
          </a:prstGeom>
        </p:spPr>
        <p:txBody>
          <a:bodyPr anchor="t" rtlCol="false" tIns="0" lIns="0" bIns="0" rIns="0">
            <a:spAutoFit/>
          </a:bodyPr>
          <a:lstStyle/>
          <a:p>
            <a:pPr algn="l">
              <a:lnSpc>
                <a:spcPts val="2100"/>
              </a:lnSpc>
            </a:pPr>
            <a:r>
              <a:rPr lang="en-US" sz="1500">
                <a:solidFill>
                  <a:srgbClr val="000000"/>
                </a:solidFill>
                <a:latin typeface="Helvetica World"/>
                <a:ea typeface="Helvetica World"/>
                <a:cs typeface="Helvetica World"/>
                <a:sym typeface="Helvetica World"/>
              </a:rPr>
              <a:t>Supprime les espaces, uniformise la casse, prépare les données pour l’encodage.</a:t>
            </a:r>
          </a:p>
          <a:p>
            <a:pPr algn="l">
              <a:lnSpc>
                <a:spcPts val="2100"/>
              </a:lnSpc>
            </a:pPr>
          </a:p>
        </p:txBody>
      </p:sp>
      <p:sp>
        <p:nvSpPr>
          <p:cNvPr name="TextBox 21" id="21"/>
          <p:cNvSpPr txBox="true"/>
          <p:nvPr/>
        </p:nvSpPr>
        <p:spPr>
          <a:xfrm rot="0">
            <a:off x="445143" y="6313442"/>
            <a:ext cx="5119823" cy="368299"/>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3. Comptage et pourcentage des classes</a:t>
            </a:r>
          </a:p>
        </p:txBody>
      </p:sp>
      <p:sp>
        <p:nvSpPr>
          <p:cNvPr name="TextBox 22" id="22"/>
          <p:cNvSpPr txBox="true"/>
          <p:nvPr/>
        </p:nvSpPr>
        <p:spPr>
          <a:xfrm rot="0">
            <a:off x="481883" y="8458201"/>
            <a:ext cx="7169032" cy="800099"/>
          </a:xfrm>
          <a:prstGeom prst="rect">
            <a:avLst/>
          </a:prstGeom>
        </p:spPr>
        <p:txBody>
          <a:bodyPr anchor="t" rtlCol="false" tIns="0" lIns="0" bIns="0" rIns="0">
            <a:spAutoFit/>
          </a:bodyPr>
          <a:lstStyle/>
          <a:p>
            <a:pPr algn="l">
              <a:lnSpc>
                <a:spcPts val="2100"/>
              </a:lnSpc>
            </a:pPr>
            <a:r>
              <a:rPr lang="en-US" sz="1500">
                <a:solidFill>
                  <a:srgbClr val="000000"/>
                </a:solidFill>
                <a:latin typeface="Helvetica World"/>
                <a:ea typeface="Helvetica World"/>
                <a:cs typeface="Helvetica World"/>
                <a:sym typeface="Helvetica World"/>
              </a:rPr>
              <a:t>class_counts : nombre d’employés qui restent vs quittent.</a:t>
            </a:r>
          </a:p>
          <a:p>
            <a:pPr algn="l">
              <a:lnSpc>
                <a:spcPts val="2100"/>
              </a:lnSpc>
            </a:pPr>
            <a:r>
              <a:rPr lang="en-US" sz="1500">
                <a:solidFill>
                  <a:srgbClr val="000000"/>
                </a:solidFill>
                <a:latin typeface="Helvetica World"/>
                <a:ea typeface="Helvetica World"/>
                <a:cs typeface="Helvetica World"/>
                <a:sym typeface="Helvetica World"/>
              </a:rPr>
              <a:t>class_percent : pourcentage correspondant (utile pour détecter le déséquilibre)</a:t>
            </a:r>
          </a:p>
          <a:p>
            <a:pPr algn="l">
              <a:lnSpc>
                <a:spcPts val="21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484759" y="2886767"/>
            <a:ext cx="9815008" cy="4513467"/>
            <a:chOff x="0" y="0"/>
            <a:chExt cx="2585023" cy="1188732"/>
          </a:xfrm>
        </p:grpSpPr>
        <p:sp>
          <p:nvSpPr>
            <p:cNvPr name="Freeform 3" id="3"/>
            <p:cNvSpPr/>
            <p:nvPr/>
          </p:nvSpPr>
          <p:spPr>
            <a:xfrm flipH="false" flipV="false" rot="0">
              <a:off x="0" y="0"/>
              <a:ext cx="2585023" cy="1188732"/>
            </a:xfrm>
            <a:custGeom>
              <a:avLst/>
              <a:gdLst/>
              <a:ahLst/>
              <a:cxnLst/>
              <a:rect r="r" b="b" t="t" l="l"/>
              <a:pathLst>
                <a:path h="1188732" w="2585023">
                  <a:moveTo>
                    <a:pt x="3944" y="0"/>
                  </a:moveTo>
                  <a:lnTo>
                    <a:pt x="2581079" y="0"/>
                  </a:lnTo>
                  <a:cubicBezTo>
                    <a:pt x="2582125" y="0"/>
                    <a:pt x="2583128" y="416"/>
                    <a:pt x="2583867" y="1155"/>
                  </a:cubicBezTo>
                  <a:cubicBezTo>
                    <a:pt x="2584607" y="1895"/>
                    <a:pt x="2585023" y="2898"/>
                    <a:pt x="2585023" y="3944"/>
                  </a:cubicBezTo>
                  <a:lnTo>
                    <a:pt x="2585023" y="1184788"/>
                  </a:lnTo>
                  <a:cubicBezTo>
                    <a:pt x="2585023" y="1185834"/>
                    <a:pt x="2584607" y="1186837"/>
                    <a:pt x="2583867" y="1187577"/>
                  </a:cubicBezTo>
                  <a:cubicBezTo>
                    <a:pt x="2583128" y="1188317"/>
                    <a:pt x="2582125" y="1188732"/>
                    <a:pt x="2581079" y="1188732"/>
                  </a:cubicBezTo>
                  <a:lnTo>
                    <a:pt x="3944" y="1188732"/>
                  </a:lnTo>
                  <a:cubicBezTo>
                    <a:pt x="2898" y="1188732"/>
                    <a:pt x="1895" y="1188317"/>
                    <a:pt x="1155" y="1187577"/>
                  </a:cubicBezTo>
                  <a:cubicBezTo>
                    <a:pt x="416" y="1186837"/>
                    <a:pt x="0" y="1185834"/>
                    <a:pt x="0" y="1184788"/>
                  </a:cubicBezTo>
                  <a:lnTo>
                    <a:pt x="0" y="3944"/>
                  </a:lnTo>
                  <a:cubicBezTo>
                    <a:pt x="0" y="2898"/>
                    <a:pt x="416" y="1895"/>
                    <a:pt x="1155" y="1155"/>
                  </a:cubicBezTo>
                  <a:cubicBezTo>
                    <a:pt x="1895" y="416"/>
                    <a:pt x="2898" y="0"/>
                    <a:pt x="3944" y="0"/>
                  </a:cubicBezTo>
                  <a:close/>
                </a:path>
              </a:pathLst>
            </a:custGeom>
            <a:solidFill>
              <a:srgbClr val="C3CDC8"/>
            </a:solidFill>
          </p:spPr>
        </p:sp>
        <p:sp>
          <p:nvSpPr>
            <p:cNvPr name="TextBox 4" id="4"/>
            <p:cNvSpPr txBox="true"/>
            <p:nvPr/>
          </p:nvSpPr>
          <p:spPr>
            <a:xfrm>
              <a:off x="0" y="-38100"/>
              <a:ext cx="2585023" cy="122683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7</a:t>
              </a:r>
            </a:p>
          </p:txBody>
        </p:sp>
      </p:grpSp>
      <p:grpSp>
        <p:nvGrpSpPr>
          <p:cNvPr name="Group 8" id="8"/>
          <p:cNvGrpSpPr/>
          <p:nvPr/>
        </p:nvGrpSpPr>
        <p:grpSpPr>
          <a:xfrm rot="0">
            <a:off x="17515431" y="-42358"/>
            <a:ext cx="814927" cy="875685"/>
            <a:chOff x="0" y="0"/>
            <a:chExt cx="1189803" cy="1278510"/>
          </a:xfrm>
        </p:grpSpPr>
        <p:sp>
          <p:nvSpPr>
            <p:cNvPr name="Freeform 9" id="9"/>
            <p:cNvSpPr/>
            <p:nvPr/>
          </p:nvSpPr>
          <p:spPr>
            <a:xfrm flipH="false" flipV="false" rot="0">
              <a:off x="0" y="0"/>
              <a:ext cx="1189803" cy="1278510"/>
            </a:xfrm>
            <a:custGeom>
              <a:avLst/>
              <a:gdLst/>
              <a:ahLst/>
              <a:cxnLst/>
              <a:rect r="r" b="b" t="t" l="l"/>
              <a:pathLst>
                <a:path h="1278510" w="1189803">
                  <a:moveTo>
                    <a:pt x="47501" y="0"/>
                  </a:moveTo>
                  <a:lnTo>
                    <a:pt x="1142302" y="0"/>
                  </a:lnTo>
                  <a:cubicBezTo>
                    <a:pt x="1154900" y="0"/>
                    <a:pt x="1166982" y="5005"/>
                    <a:pt x="1175890" y="13913"/>
                  </a:cubicBezTo>
                  <a:cubicBezTo>
                    <a:pt x="1184799" y="22821"/>
                    <a:pt x="1189803" y="34903"/>
                    <a:pt x="1189803" y="47501"/>
                  </a:cubicBezTo>
                  <a:lnTo>
                    <a:pt x="1189803" y="1231009"/>
                  </a:lnTo>
                  <a:cubicBezTo>
                    <a:pt x="1189803" y="1257243"/>
                    <a:pt x="1168536" y="1278510"/>
                    <a:pt x="1142302" y="1278510"/>
                  </a:cubicBezTo>
                  <a:lnTo>
                    <a:pt x="47501" y="1278510"/>
                  </a:lnTo>
                  <a:cubicBezTo>
                    <a:pt x="21267" y="1278510"/>
                    <a:pt x="0" y="1257243"/>
                    <a:pt x="0" y="1231009"/>
                  </a:cubicBezTo>
                  <a:lnTo>
                    <a:pt x="0" y="47501"/>
                  </a:lnTo>
                  <a:cubicBezTo>
                    <a:pt x="0" y="21267"/>
                    <a:pt x="21267" y="0"/>
                    <a:pt x="47501" y="0"/>
                  </a:cubicBezTo>
                  <a:close/>
                </a:path>
              </a:pathLst>
            </a:custGeom>
            <a:solidFill>
              <a:srgbClr val="2E4033"/>
            </a:solidFill>
          </p:spPr>
        </p:sp>
        <p:sp>
          <p:nvSpPr>
            <p:cNvPr name="TextBox 10" id="10"/>
            <p:cNvSpPr txBox="true"/>
            <p:nvPr/>
          </p:nvSpPr>
          <p:spPr>
            <a:xfrm>
              <a:off x="0" y="-38100"/>
              <a:ext cx="1189803" cy="131661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6444684" y="1247463"/>
            <a:ext cx="9075302" cy="8649502"/>
          </a:xfrm>
          <a:custGeom>
            <a:avLst/>
            <a:gdLst/>
            <a:ahLst/>
            <a:cxnLst/>
            <a:rect r="r" b="b" t="t" l="l"/>
            <a:pathLst>
              <a:path h="8649502" w="9075302">
                <a:moveTo>
                  <a:pt x="0" y="0"/>
                </a:moveTo>
                <a:lnTo>
                  <a:pt x="9075302" y="0"/>
                </a:lnTo>
                <a:lnTo>
                  <a:pt x="9075302" y="8649501"/>
                </a:lnTo>
                <a:lnTo>
                  <a:pt x="0" y="8649501"/>
                </a:lnTo>
                <a:lnTo>
                  <a:pt x="0" y="0"/>
                </a:lnTo>
                <a:close/>
              </a:path>
            </a:pathLst>
          </a:custGeom>
          <a:blipFill>
            <a:blip r:embed="rId2"/>
            <a:stretch>
              <a:fillRect l="0" t="-2236" r="0" b="-1225"/>
            </a:stretch>
          </a:blipFill>
        </p:spPr>
      </p:sp>
      <p:sp>
        <p:nvSpPr>
          <p:cNvPr name="TextBox 12" id="12"/>
          <p:cNvSpPr txBox="true"/>
          <p:nvPr/>
        </p:nvSpPr>
        <p:spPr>
          <a:xfrm rot="0">
            <a:off x="5995103" y="-142875"/>
            <a:ext cx="11036848"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Corrélations numériques</a:t>
            </a:r>
          </a:p>
        </p:txBody>
      </p:sp>
      <p:sp>
        <p:nvSpPr>
          <p:cNvPr name="TextBox 13" id="13"/>
          <p:cNvSpPr txBox="true"/>
          <p:nvPr/>
        </p:nvSpPr>
        <p:spPr>
          <a:xfrm rot="0">
            <a:off x="337197" y="206455"/>
            <a:ext cx="4171098" cy="9022409"/>
          </a:xfrm>
          <a:prstGeom prst="rect">
            <a:avLst/>
          </a:prstGeom>
        </p:spPr>
        <p:txBody>
          <a:bodyPr anchor="t" rtlCol="false" tIns="0" lIns="0" bIns="0" rIns="0">
            <a:spAutoFit/>
          </a:bodyPr>
          <a:lstStyle/>
          <a:p>
            <a:pPr algn="l">
              <a:lnSpc>
                <a:spcPts val="2695"/>
              </a:lnSpc>
            </a:pPr>
            <a:r>
              <a:rPr lang="en-US" sz="1925" b="true">
                <a:solidFill>
                  <a:srgbClr val="000000"/>
                </a:solidFill>
                <a:latin typeface="Helvetica World Bold"/>
                <a:ea typeface="Helvetica World Bold"/>
                <a:cs typeface="Helvetica World Bold"/>
                <a:sym typeface="Helvetica World Bold"/>
              </a:rPr>
              <a:t>Graphique : Heatmap des variables numériques</a:t>
            </a:r>
          </a:p>
          <a:p>
            <a:pPr algn="l">
              <a:lnSpc>
                <a:spcPts val="2695"/>
              </a:lnSpc>
            </a:pPr>
          </a:p>
          <a:p>
            <a:pPr algn="l" marL="415749" indent="-207874" lvl="1">
              <a:lnSpc>
                <a:spcPts val="2695"/>
              </a:lnSpc>
              <a:buFont typeface="Arial"/>
              <a:buChar char="•"/>
            </a:pPr>
            <a:r>
              <a:rPr lang="en-US" b="true" sz="1925">
                <a:solidFill>
                  <a:srgbClr val="000000"/>
                </a:solidFill>
                <a:latin typeface="Helvetica World Bold"/>
                <a:ea typeface="Helvetica World Bold"/>
                <a:cs typeface="Helvetica World Bold"/>
                <a:sym typeface="Helvetica World Bold"/>
              </a:rPr>
              <a:t>La heatmap représente la corrélation entre toutes les variables numériques du dataset d’entraînement</a:t>
            </a:r>
          </a:p>
          <a:p>
            <a:pPr algn="l">
              <a:lnSpc>
                <a:spcPts val="2695"/>
              </a:lnSpc>
            </a:pPr>
          </a:p>
          <a:p>
            <a:pPr algn="l" marL="415749" indent="-207874" lvl="1">
              <a:lnSpc>
                <a:spcPts val="2695"/>
              </a:lnSpc>
              <a:buFont typeface="Arial"/>
              <a:buChar char="•"/>
            </a:pPr>
            <a:r>
              <a:rPr lang="en-US" b="true" sz="1925">
                <a:solidFill>
                  <a:srgbClr val="000000"/>
                </a:solidFill>
                <a:latin typeface="Helvetica World Bold"/>
                <a:ea typeface="Helvetica World Bold"/>
                <a:cs typeface="Helvetica World Bold"/>
                <a:sym typeface="Helvetica World Bold"/>
              </a:rPr>
              <a:t>Valeurs : chaque case indique le coefficient de corrélation de Pearson arrondi à 2 décimales</a:t>
            </a:r>
          </a:p>
          <a:p>
            <a:pPr algn="l">
              <a:lnSpc>
                <a:spcPts val="2695"/>
              </a:lnSpc>
            </a:pPr>
          </a:p>
          <a:p>
            <a:pPr algn="l" marL="415749" indent="-207874" lvl="1">
              <a:lnSpc>
                <a:spcPts val="2695"/>
              </a:lnSpc>
              <a:buFont typeface="Arial"/>
              <a:buChar char="•"/>
            </a:pPr>
            <a:r>
              <a:rPr lang="en-US" b="true" sz="1925">
                <a:solidFill>
                  <a:srgbClr val="000000"/>
                </a:solidFill>
                <a:latin typeface="Helvetica World Bold"/>
                <a:ea typeface="Helvetica World Bold"/>
                <a:cs typeface="Helvetica World Bold"/>
                <a:sym typeface="Helvetica World Bold"/>
              </a:rPr>
              <a:t>Interprétation :</a:t>
            </a:r>
          </a:p>
          <a:p>
            <a:pPr algn="l" marL="831498" indent="-277166" lvl="2">
              <a:lnSpc>
                <a:spcPts val="2695"/>
              </a:lnSpc>
              <a:buFont typeface="Arial"/>
              <a:buChar char="⚬"/>
            </a:pPr>
            <a:r>
              <a:rPr lang="en-US" b="true" sz="1925">
                <a:solidFill>
                  <a:srgbClr val="000000"/>
                </a:solidFill>
                <a:latin typeface="Helvetica World Bold"/>
                <a:ea typeface="Helvetica World Bold"/>
                <a:cs typeface="Helvetica World Bold"/>
                <a:sym typeface="Helvetica World Bold"/>
              </a:rPr>
              <a:t>Valeur proche de 1 → forte corrélation positive</a:t>
            </a:r>
          </a:p>
          <a:p>
            <a:pPr algn="l" marL="831498" indent="-277166" lvl="2">
              <a:lnSpc>
                <a:spcPts val="2695"/>
              </a:lnSpc>
              <a:buFont typeface="Arial"/>
              <a:buChar char="⚬"/>
            </a:pPr>
            <a:r>
              <a:rPr lang="en-US" b="true" sz="1925">
                <a:solidFill>
                  <a:srgbClr val="000000"/>
                </a:solidFill>
                <a:latin typeface="Helvetica World Bold"/>
                <a:ea typeface="Helvetica World Bold"/>
                <a:cs typeface="Helvetica World Bold"/>
                <a:sym typeface="Helvetica World Bold"/>
              </a:rPr>
              <a:t>Valeur proche de -1 → forte corrélation négative</a:t>
            </a:r>
          </a:p>
          <a:p>
            <a:pPr algn="l" marL="831498" indent="-277166" lvl="2">
              <a:lnSpc>
                <a:spcPts val="2695"/>
              </a:lnSpc>
              <a:buFont typeface="Arial"/>
              <a:buChar char="⚬"/>
            </a:pPr>
            <a:r>
              <a:rPr lang="en-US" b="true" sz="1925">
                <a:solidFill>
                  <a:srgbClr val="000000"/>
                </a:solidFill>
                <a:latin typeface="Helvetica World Bold"/>
                <a:ea typeface="Helvetica World Bold"/>
                <a:cs typeface="Helvetica World Bold"/>
                <a:sym typeface="Helvetica World Bold"/>
              </a:rPr>
              <a:t>Valeur proche de 0 → pas de corrélation</a:t>
            </a:r>
          </a:p>
          <a:p>
            <a:pPr algn="l">
              <a:lnSpc>
                <a:spcPts val="2695"/>
              </a:lnSpc>
            </a:pPr>
          </a:p>
          <a:p>
            <a:pPr algn="l" marL="415749" indent="-207874" lvl="1">
              <a:lnSpc>
                <a:spcPts val="2695"/>
              </a:lnSpc>
              <a:buFont typeface="Arial"/>
              <a:buChar char="•"/>
            </a:pPr>
            <a:r>
              <a:rPr lang="en-US" b="true" sz="1925">
                <a:solidFill>
                  <a:srgbClr val="000000"/>
                </a:solidFill>
                <a:latin typeface="Helvetica World Bold"/>
                <a:ea typeface="Helvetica World Bold"/>
                <a:cs typeface="Helvetica World Bold"/>
                <a:sym typeface="Helvetica World Bold"/>
              </a:rPr>
              <a:t>Permet d’identifier les variables redondantes ou fortement liées, utiles pour le prétraitement et la sélection des features.</a:t>
            </a:r>
          </a:p>
          <a:p>
            <a:pPr algn="l">
              <a:lnSpc>
                <a:spcPts val="269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90891" y="3080634"/>
            <a:ext cx="9427273" cy="4513467"/>
            <a:chOff x="0" y="0"/>
            <a:chExt cx="2482903" cy="1188732"/>
          </a:xfrm>
        </p:grpSpPr>
        <p:sp>
          <p:nvSpPr>
            <p:cNvPr name="Freeform 3" id="3"/>
            <p:cNvSpPr/>
            <p:nvPr/>
          </p:nvSpPr>
          <p:spPr>
            <a:xfrm flipH="false" flipV="false" rot="0">
              <a:off x="0" y="0"/>
              <a:ext cx="2482903" cy="1188732"/>
            </a:xfrm>
            <a:custGeom>
              <a:avLst/>
              <a:gdLst/>
              <a:ahLst/>
              <a:cxnLst/>
              <a:rect r="r" b="b" t="t" l="l"/>
              <a:pathLst>
                <a:path h="1188732" w="2482903">
                  <a:moveTo>
                    <a:pt x="4106" y="0"/>
                  </a:moveTo>
                  <a:lnTo>
                    <a:pt x="2478797" y="0"/>
                  </a:lnTo>
                  <a:cubicBezTo>
                    <a:pt x="2479886" y="0"/>
                    <a:pt x="2480930" y="433"/>
                    <a:pt x="2481700" y="1203"/>
                  </a:cubicBezTo>
                  <a:cubicBezTo>
                    <a:pt x="2482471" y="1973"/>
                    <a:pt x="2482903" y="3017"/>
                    <a:pt x="2482903" y="4106"/>
                  </a:cubicBezTo>
                  <a:lnTo>
                    <a:pt x="2482903" y="1184626"/>
                  </a:lnTo>
                  <a:cubicBezTo>
                    <a:pt x="2482903" y="1185715"/>
                    <a:pt x="2482471" y="1186759"/>
                    <a:pt x="2481700" y="1187529"/>
                  </a:cubicBezTo>
                  <a:cubicBezTo>
                    <a:pt x="2480930" y="1188299"/>
                    <a:pt x="2479886" y="1188732"/>
                    <a:pt x="2478797" y="1188732"/>
                  </a:cubicBezTo>
                  <a:lnTo>
                    <a:pt x="4106" y="1188732"/>
                  </a:lnTo>
                  <a:cubicBezTo>
                    <a:pt x="3017" y="1188732"/>
                    <a:pt x="1973" y="1188299"/>
                    <a:pt x="1203" y="1187529"/>
                  </a:cubicBezTo>
                  <a:cubicBezTo>
                    <a:pt x="433" y="1186759"/>
                    <a:pt x="0" y="1185715"/>
                    <a:pt x="0" y="1184626"/>
                  </a:cubicBezTo>
                  <a:lnTo>
                    <a:pt x="0" y="4106"/>
                  </a:lnTo>
                  <a:cubicBezTo>
                    <a:pt x="0" y="3017"/>
                    <a:pt x="433" y="1973"/>
                    <a:pt x="1203" y="1203"/>
                  </a:cubicBezTo>
                  <a:cubicBezTo>
                    <a:pt x="1973" y="433"/>
                    <a:pt x="3017" y="0"/>
                    <a:pt x="4106" y="0"/>
                  </a:cubicBezTo>
                  <a:close/>
                </a:path>
              </a:pathLst>
            </a:custGeom>
            <a:solidFill>
              <a:srgbClr val="C3CDC8"/>
            </a:solidFill>
          </p:spPr>
        </p:sp>
        <p:sp>
          <p:nvSpPr>
            <p:cNvPr name="TextBox 4" id="4"/>
            <p:cNvSpPr txBox="true"/>
            <p:nvPr/>
          </p:nvSpPr>
          <p:spPr>
            <a:xfrm>
              <a:off x="0" y="-38100"/>
              <a:ext cx="2482903" cy="122683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9772650"/>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EAEEE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r>
                <a:rPr lang="en-US" sz="1900">
                  <a:solidFill>
                    <a:srgbClr val="000000"/>
                  </a:solidFill>
                  <a:latin typeface="Helvetica World"/>
                  <a:ea typeface="Helvetica World"/>
                  <a:cs typeface="Helvetica World"/>
                  <a:sym typeface="Helvetica World"/>
                </a:rPr>
                <a:t>8</a:t>
              </a:r>
            </a:p>
          </p:txBody>
        </p:sp>
      </p:grpSp>
      <p:grpSp>
        <p:nvGrpSpPr>
          <p:cNvPr name="Group 8" id="8"/>
          <p:cNvGrpSpPr/>
          <p:nvPr/>
        </p:nvGrpSpPr>
        <p:grpSpPr>
          <a:xfrm rot="0">
            <a:off x="17773650" y="-42358"/>
            <a:ext cx="556708" cy="5567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5290985" y="2598045"/>
            <a:ext cx="6261010" cy="2248211"/>
          </a:xfrm>
          <a:custGeom>
            <a:avLst/>
            <a:gdLst/>
            <a:ahLst/>
            <a:cxnLst/>
            <a:rect r="r" b="b" t="t" l="l"/>
            <a:pathLst>
              <a:path h="2248211" w="6261010">
                <a:moveTo>
                  <a:pt x="0" y="0"/>
                </a:moveTo>
                <a:lnTo>
                  <a:pt x="6261011" y="0"/>
                </a:lnTo>
                <a:lnTo>
                  <a:pt x="6261011" y="2248211"/>
                </a:lnTo>
                <a:lnTo>
                  <a:pt x="0" y="2248211"/>
                </a:lnTo>
                <a:lnTo>
                  <a:pt x="0" y="0"/>
                </a:lnTo>
                <a:close/>
              </a:path>
            </a:pathLst>
          </a:custGeom>
          <a:blipFill>
            <a:blip r:embed="rId2"/>
            <a:stretch>
              <a:fillRect l="0" t="-299" r="0" b="-8875"/>
            </a:stretch>
          </a:blipFill>
        </p:spPr>
      </p:sp>
      <p:sp>
        <p:nvSpPr>
          <p:cNvPr name="Freeform 12" id="12"/>
          <p:cNvSpPr/>
          <p:nvPr/>
        </p:nvSpPr>
        <p:spPr>
          <a:xfrm flipH="false" flipV="false" rot="0">
            <a:off x="4884338" y="5141064"/>
            <a:ext cx="12684453" cy="4909940"/>
          </a:xfrm>
          <a:custGeom>
            <a:avLst/>
            <a:gdLst/>
            <a:ahLst/>
            <a:cxnLst/>
            <a:rect r="r" b="b" t="t" l="l"/>
            <a:pathLst>
              <a:path h="4909940" w="12684453">
                <a:moveTo>
                  <a:pt x="0" y="0"/>
                </a:moveTo>
                <a:lnTo>
                  <a:pt x="12684453" y="0"/>
                </a:lnTo>
                <a:lnTo>
                  <a:pt x="12684453" y="4909940"/>
                </a:lnTo>
                <a:lnTo>
                  <a:pt x="0" y="4909940"/>
                </a:lnTo>
                <a:lnTo>
                  <a:pt x="0" y="0"/>
                </a:lnTo>
                <a:close/>
              </a:path>
            </a:pathLst>
          </a:custGeom>
          <a:blipFill>
            <a:blip r:embed="rId3"/>
            <a:stretch>
              <a:fillRect l="0" t="0" r="0" b="0"/>
            </a:stretch>
          </a:blipFill>
        </p:spPr>
      </p:sp>
      <p:sp>
        <p:nvSpPr>
          <p:cNvPr name="TextBox 13" id="13"/>
          <p:cNvSpPr txBox="true"/>
          <p:nvPr/>
        </p:nvSpPr>
        <p:spPr>
          <a:xfrm rot="0">
            <a:off x="4840711" y="-185233"/>
            <a:ext cx="12932939" cy="139033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Distribution des variables clés</a:t>
            </a:r>
          </a:p>
        </p:txBody>
      </p:sp>
      <p:sp>
        <p:nvSpPr>
          <p:cNvPr name="TextBox 14" id="14"/>
          <p:cNvSpPr txBox="true"/>
          <p:nvPr/>
        </p:nvSpPr>
        <p:spPr>
          <a:xfrm rot="0">
            <a:off x="337197" y="1144585"/>
            <a:ext cx="4171098" cy="8233722"/>
          </a:xfrm>
          <a:prstGeom prst="rect">
            <a:avLst/>
          </a:prstGeom>
        </p:spPr>
        <p:txBody>
          <a:bodyPr anchor="t" rtlCol="false" tIns="0" lIns="0" bIns="0" rIns="0">
            <a:spAutoFit/>
          </a:bodyPr>
          <a:lstStyle/>
          <a:p>
            <a:pPr algn="l">
              <a:lnSpc>
                <a:spcPts val="2695"/>
              </a:lnSpc>
            </a:pPr>
            <a:r>
              <a:rPr lang="en-US" sz="1925" b="true">
                <a:solidFill>
                  <a:srgbClr val="000000"/>
                </a:solidFill>
                <a:latin typeface="Helvetica World Bold"/>
                <a:ea typeface="Helvetica World Bold"/>
                <a:cs typeface="Helvetica World Bold"/>
                <a:sym typeface="Helvetica World Bold"/>
              </a:rPr>
              <a:t>Contenu du support :</a:t>
            </a:r>
          </a:p>
          <a:p>
            <a:pPr algn="l">
              <a:lnSpc>
                <a:spcPts val="2695"/>
              </a:lnSpc>
            </a:pPr>
          </a:p>
          <a:p>
            <a:pPr algn="l">
              <a:lnSpc>
                <a:spcPts val="2695"/>
              </a:lnSpc>
            </a:pPr>
            <a:r>
              <a:rPr lang="en-US" sz="1925" b="true">
                <a:solidFill>
                  <a:srgbClr val="000000"/>
                </a:solidFill>
                <a:latin typeface="Helvetica World Bold"/>
                <a:ea typeface="Helvetica World Bold"/>
                <a:cs typeface="Helvetica World Bold"/>
                <a:sym typeface="Helvetica World Bold"/>
              </a:rPr>
              <a:t>Ces graphiques présentent la répartition de trois variables RH majeures :</a:t>
            </a:r>
          </a:p>
          <a:p>
            <a:pPr algn="l">
              <a:lnSpc>
                <a:spcPts val="2695"/>
              </a:lnSpc>
            </a:pPr>
          </a:p>
          <a:p>
            <a:pPr algn="l" marL="415749" indent="-207874" lvl="1">
              <a:lnSpc>
                <a:spcPts val="2695"/>
              </a:lnSpc>
              <a:buFont typeface="Arial"/>
              <a:buChar char="•"/>
            </a:pPr>
            <a:r>
              <a:rPr lang="en-US" b="true" sz="1925">
                <a:solidFill>
                  <a:srgbClr val="000000"/>
                </a:solidFill>
                <a:latin typeface="Helvetica World Bold"/>
                <a:ea typeface="Helvetica World Bold"/>
                <a:cs typeface="Helvetica World Bold"/>
                <a:sym typeface="Helvetica World Bold"/>
              </a:rPr>
              <a:t>Ancienneté : permet d’</a:t>
            </a:r>
            <a:r>
              <a:rPr lang="en-US" b="true" sz="1925">
                <a:solidFill>
                  <a:srgbClr val="000000"/>
                </a:solidFill>
                <a:latin typeface="Helvetica World Bold"/>
                <a:ea typeface="Helvetica World Bold"/>
                <a:cs typeface="Helvetica World Bold"/>
                <a:sym typeface="Helvetica World Bold"/>
              </a:rPr>
              <a:t>obs</a:t>
            </a:r>
            <a:r>
              <a:rPr lang="en-US" b="true" sz="1925">
                <a:solidFill>
                  <a:srgbClr val="000000"/>
                </a:solidFill>
                <a:latin typeface="Helvetica World Bold"/>
                <a:ea typeface="Helvetica World Bold"/>
                <a:cs typeface="Helvetica World Bold"/>
                <a:sym typeface="Helvetica World Bold"/>
              </a:rPr>
              <a:t>erver la proportion d’employés récents vs anciens</a:t>
            </a:r>
          </a:p>
          <a:p>
            <a:pPr algn="l">
              <a:lnSpc>
                <a:spcPts val="2695"/>
              </a:lnSpc>
            </a:pPr>
          </a:p>
          <a:p>
            <a:pPr algn="l" marL="415749" indent="-207874" lvl="1">
              <a:lnSpc>
                <a:spcPts val="2695"/>
              </a:lnSpc>
              <a:buFont typeface="Arial"/>
              <a:buChar char="•"/>
            </a:pPr>
            <a:r>
              <a:rPr lang="en-US" b="true" sz="1925">
                <a:solidFill>
                  <a:srgbClr val="000000"/>
                </a:solidFill>
                <a:latin typeface="Helvetica World Bold"/>
                <a:ea typeface="Helvetica World Bold"/>
                <a:cs typeface="Helvetica World Bold"/>
                <a:sym typeface="Helvetica World Bold"/>
              </a:rPr>
              <a:t>Note d’évaluation : illustre la performance globale moyenne des collaborateurs</a:t>
            </a:r>
          </a:p>
          <a:p>
            <a:pPr algn="l">
              <a:lnSpc>
                <a:spcPts val="2695"/>
              </a:lnSpc>
            </a:pPr>
          </a:p>
          <a:p>
            <a:pPr algn="l" marL="415749" indent="-207874" lvl="1">
              <a:lnSpc>
                <a:spcPts val="2695"/>
              </a:lnSpc>
              <a:buFont typeface="Arial"/>
              <a:buChar char="•"/>
            </a:pPr>
            <a:r>
              <a:rPr lang="en-US" b="true" sz="1925">
                <a:solidFill>
                  <a:srgbClr val="000000"/>
                </a:solidFill>
                <a:latin typeface="Helvetica World Bold"/>
                <a:ea typeface="Helvetica World Bold"/>
                <a:cs typeface="Helvetica World Bold"/>
                <a:sym typeface="Helvetica World Bold"/>
              </a:rPr>
              <a:t>Satisfaction environnement : montre le niveau de bien-être au travail selon le sondage interne</a:t>
            </a:r>
          </a:p>
          <a:p>
            <a:pPr algn="l">
              <a:lnSpc>
                <a:spcPts val="2695"/>
              </a:lnSpc>
            </a:pPr>
          </a:p>
          <a:p>
            <a:pPr algn="l">
              <a:lnSpc>
                <a:spcPts val="2695"/>
              </a:lnSpc>
            </a:pPr>
            <a:r>
              <a:rPr lang="en-US" sz="1925" b="true">
                <a:solidFill>
                  <a:srgbClr val="000000"/>
                </a:solidFill>
                <a:latin typeface="Helvetica World Bold"/>
                <a:ea typeface="Helvetica World Bold"/>
                <a:cs typeface="Helvetica World Bold"/>
                <a:sym typeface="Helvetica World Bold"/>
              </a:rPr>
              <a:t>L’obj</a:t>
            </a:r>
            <a:r>
              <a:rPr lang="en-US" sz="1925" b="true">
                <a:solidFill>
                  <a:srgbClr val="000000"/>
                </a:solidFill>
                <a:latin typeface="Helvetica World Bold"/>
                <a:ea typeface="Helvetica World Bold"/>
                <a:cs typeface="Helvetica World Bold"/>
                <a:sym typeface="Helvetica World Bold"/>
              </a:rPr>
              <a:t>ectif est d’identifier d’éventuelles tendances </a:t>
            </a:r>
          </a:p>
          <a:p>
            <a:pPr algn="l">
              <a:lnSpc>
                <a:spcPts val="2695"/>
              </a:lnSpc>
            </a:pPr>
          </a:p>
          <a:p>
            <a:pPr algn="l">
              <a:lnSpc>
                <a:spcPts val="2695"/>
              </a:lnSpc>
            </a:pPr>
          </a:p>
        </p:txBody>
      </p:sp>
      <p:sp>
        <p:nvSpPr>
          <p:cNvPr name="TextBox 15" id="15"/>
          <p:cNvSpPr txBox="true"/>
          <p:nvPr/>
        </p:nvSpPr>
        <p:spPr>
          <a:xfrm rot="0">
            <a:off x="4679479" y="971550"/>
            <a:ext cx="13072540" cy="1104809"/>
          </a:xfrm>
          <a:prstGeom prst="rect">
            <a:avLst/>
          </a:prstGeom>
        </p:spPr>
        <p:txBody>
          <a:bodyPr anchor="t" rtlCol="false" tIns="0" lIns="0" bIns="0" rIns="0">
            <a:spAutoFit/>
          </a:bodyPr>
          <a:lstStyle/>
          <a:p>
            <a:pPr algn="ctr">
              <a:lnSpc>
                <a:spcPts val="4477"/>
              </a:lnSpc>
            </a:pPr>
            <a:r>
              <a:rPr lang="en-US" sz="3198">
                <a:solidFill>
                  <a:srgbClr val="000000"/>
                </a:solidFill>
                <a:latin typeface="Open Sans"/>
                <a:ea typeface="Open Sans"/>
                <a:cs typeface="Open Sans"/>
                <a:sym typeface="Open Sans"/>
              </a:rPr>
              <a:t>Distrib</a:t>
            </a:r>
            <a:r>
              <a:rPr lang="en-US" sz="3198">
                <a:solidFill>
                  <a:srgbClr val="000000"/>
                </a:solidFill>
                <a:latin typeface="Open Sans"/>
                <a:ea typeface="Open Sans"/>
                <a:cs typeface="Open Sans"/>
                <a:sym typeface="Open Sans"/>
              </a:rPr>
              <a:t>ution des variables clés : </a:t>
            </a:r>
          </a:p>
          <a:p>
            <a:pPr algn="ctr">
              <a:lnSpc>
                <a:spcPts val="4477"/>
              </a:lnSpc>
            </a:pPr>
            <a:r>
              <a:rPr lang="en-US" sz="3198">
                <a:solidFill>
                  <a:srgbClr val="000000"/>
                </a:solidFill>
                <a:latin typeface="Open Sans"/>
                <a:ea typeface="Open Sans"/>
                <a:cs typeface="Open Sans"/>
                <a:sym typeface="Open Sans"/>
              </a:rPr>
              <a:t>ancienneté, note d’évaluation, satisfaction</a:t>
            </a:r>
          </a:p>
        </p:txBody>
      </p:sp>
      <p:sp>
        <p:nvSpPr>
          <p:cNvPr name="TextBox 16" id="16"/>
          <p:cNvSpPr txBox="true"/>
          <p:nvPr/>
        </p:nvSpPr>
        <p:spPr>
          <a:xfrm rot="0">
            <a:off x="5290985" y="2116715"/>
            <a:ext cx="6253758"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a:ea typeface="Open Sans"/>
                <a:cs typeface="Open Sans"/>
                <a:sym typeface="Open Sans"/>
              </a:rPr>
              <a:t>Sélection des variables clés existantes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DAG3pG3LN5A</dc:identifier>
  <dcterms:modified xsi:type="dcterms:W3CDTF">2011-08-01T06:04:30Z</dcterms:modified>
  <cp:revision>1</cp:revision>
  <dc:title>Beige and Black Minimalist Project Deck Presentation</dc:title>
</cp:coreProperties>
</file>